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CCCC"/>
          </a:solidFill>
        </a:fill>
      </a:tcStyle>
    </a:wholeTbl>
    <a:band2H>
      <a:tcTxStyle/>
      <a:tcStyle>
        <a:tcBdr/>
        <a:fill>
          <a:solidFill>
            <a:srgbClr val="F4E7E7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E1"/>
          </a:solidFill>
        </a:fill>
      </a:tcStyle>
    </a:wholeTbl>
    <a:band2H>
      <a:tcTxStyle/>
      <a:tcStyle>
        <a:tcBdr/>
        <a:fill>
          <a:solidFill>
            <a:srgbClr val="E7EEF0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D0DA"/>
          </a:solidFill>
        </a:fill>
      </a:tcStyle>
    </a:wholeTbl>
    <a:band2H>
      <a:tcTxStyle/>
      <a:tcStyle>
        <a:tcBdr/>
        <a:fill>
          <a:solidFill>
            <a:srgbClr val="E8E9ED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大標題文字"/>
          <p:cNvSpPr txBox="1">
            <a:spLocks noGrp="1"/>
          </p:cNvSpPr>
          <p:nvPr>
            <p:ph type="title"/>
          </p:nvPr>
        </p:nvSpPr>
        <p:spPr>
          <a:xfrm>
            <a:off x="1432560" y="359897"/>
            <a:ext cx="7406641" cy="1472185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1432560" y="1850064"/>
            <a:ext cx="7406641" cy="1752601"/>
          </a:xfrm>
          <a:prstGeom prst="rect">
            <a:avLst/>
          </a:prstGeom>
        </p:spPr>
        <p:txBody>
          <a:bodyPr lIns="0" tIns="0" rIns="0" bIns="0"/>
          <a:lstStyle>
            <a:lvl1pPr marL="0" indent="27432">
              <a:buClrTx/>
              <a:buSzTx/>
              <a:buNone/>
              <a:defRPr sz="2600">
                <a:solidFill>
                  <a:srgbClr val="351209"/>
                </a:solidFill>
              </a:defRPr>
            </a:lvl1pPr>
            <a:lvl2pPr marL="0" indent="457200">
              <a:buClrTx/>
              <a:buSzTx/>
              <a:buNone/>
              <a:defRPr sz="2600">
                <a:solidFill>
                  <a:srgbClr val="351209"/>
                </a:solidFill>
              </a:defRPr>
            </a:lvl2pPr>
            <a:lvl3pPr marL="0" indent="914400">
              <a:buClrTx/>
              <a:buSzTx/>
              <a:buNone/>
              <a:defRPr sz="2600">
                <a:solidFill>
                  <a:srgbClr val="351209"/>
                </a:solidFill>
              </a:defRPr>
            </a:lvl3pPr>
            <a:lvl4pPr marL="0" indent="1371600">
              <a:buClrTx/>
              <a:buSzTx/>
              <a:buNone/>
              <a:defRPr sz="2600">
                <a:solidFill>
                  <a:srgbClr val="351209"/>
                </a:solidFill>
              </a:defRPr>
            </a:lvl4pPr>
            <a:lvl5pPr marL="0" indent="1828800">
              <a:buClrTx/>
              <a:buSzTx/>
              <a:buNone/>
              <a:defRPr sz="2600">
                <a:solidFill>
                  <a:srgbClr val="351209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8" name="橢圓 7"/>
          <p:cNvSpPr/>
          <p:nvPr/>
        </p:nvSpPr>
        <p:spPr>
          <a:xfrm>
            <a:off x="921433" y="1413801"/>
            <a:ext cx="210312" cy="210313"/>
          </a:xfrm>
          <a:prstGeom prst="ellipse">
            <a:avLst/>
          </a:prstGeom>
          <a:gradFill>
            <a:gsLst>
              <a:gs pos="0">
                <a:srgbClr val="D9F4FF">
                  <a:alpha val="95000"/>
                </a:srgbClr>
              </a:gs>
              <a:gs pos="50000">
                <a:srgbClr val="C1E3F1">
                  <a:alpha val="90000"/>
                </a:srgbClr>
              </a:gs>
              <a:gs pos="95000">
                <a:srgbClr val="66C8E9">
                  <a:alpha val="88000"/>
                </a:srgbClr>
              </a:gs>
              <a:gs pos="100000">
                <a:srgbClr val="00AAD5">
                  <a:alpha val="85000"/>
                </a:srgbClr>
              </a:gs>
            </a:gsLst>
            <a:path path="circle">
              <a:fillToRect l="37721" t="-19636" r="62278" b="119636"/>
            </a:path>
          </a:gradFill>
          <a:ln w="3175" cap="rnd">
            <a:solidFill>
              <a:srgbClr val="308DA4">
                <a:alpha val="60000"/>
              </a:srgbClr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9" name="橢圓 8"/>
          <p:cNvSpPr/>
          <p:nvPr/>
        </p:nvSpPr>
        <p:spPr>
          <a:xfrm>
            <a:off x="1157175" y="1345015"/>
            <a:ext cx="64009" cy="64009"/>
          </a:xfrm>
          <a:prstGeom prst="ellipse">
            <a:avLst/>
          </a:prstGeom>
          <a:ln w="12700" cap="rnd">
            <a:solidFill>
              <a:srgbClr val="317F93">
                <a:alpha val="60000"/>
              </a:srgbClr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8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6"/>
          <p:cNvSpPr/>
          <p:nvPr/>
        </p:nvSpPr>
        <p:spPr>
          <a:xfrm>
            <a:off x="2282889" y="-54"/>
            <a:ext cx="6858001" cy="68580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大標題文字"/>
          <p:cNvSpPr txBox="1">
            <a:spLocks noGrp="1"/>
          </p:cNvSpPr>
          <p:nvPr>
            <p:ph type="title"/>
          </p:nvPr>
        </p:nvSpPr>
        <p:spPr>
          <a:xfrm>
            <a:off x="2578392" y="2600325"/>
            <a:ext cx="6400801" cy="22860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4500"/>
              </a:lnSpc>
              <a:defRPr sz="4000" b="1" cap="all"/>
            </a:lvl1pPr>
          </a:lstStyle>
          <a:p>
            <a:r>
              <a:t>大標題文字</a:t>
            </a:r>
          </a:p>
        </p:txBody>
      </p:sp>
      <p:sp>
        <p:nvSpPr>
          <p:cNvPr id="3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2578392" y="1066800"/>
            <a:ext cx="6400801" cy="1509713"/>
          </a:xfrm>
          <a:prstGeom prst="rect">
            <a:avLst/>
          </a:prstGeom>
        </p:spPr>
        <p:txBody>
          <a:bodyPr anchor="b"/>
          <a:lstStyle>
            <a:lvl1pPr marL="0" indent="18288">
              <a:lnSpc>
                <a:spcPts val="2300"/>
              </a:lnSpc>
              <a:spcBef>
                <a:spcPts val="0"/>
              </a:spcBef>
              <a:buClrTx/>
              <a:buSzTx/>
              <a:buNone/>
              <a:defRPr sz="2000">
                <a:solidFill>
                  <a:srgbClr val="351209"/>
                </a:solidFill>
              </a:defRPr>
            </a:lvl1pPr>
            <a:lvl2pPr marL="0" indent="402336">
              <a:lnSpc>
                <a:spcPts val="2300"/>
              </a:lnSpc>
              <a:spcBef>
                <a:spcPts val="0"/>
              </a:spcBef>
              <a:buClrTx/>
              <a:buSzTx/>
              <a:buNone/>
              <a:defRPr sz="2000">
                <a:solidFill>
                  <a:srgbClr val="351209"/>
                </a:solidFill>
              </a:defRPr>
            </a:lvl2pPr>
            <a:lvl3pPr marL="0" indent="658367">
              <a:lnSpc>
                <a:spcPts val="2300"/>
              </a:lnSpc>
              <a:spcBef>
                <a:spcPts val="0"/>
              </a:spcBef>
              <a:buClrTx/>
              <a:buSzTx/>
              <a:buNone/>
              <a:defRPr sz="2000">
                <a:solidFill>
                  <a:srgbClr val="351209"/>
                </a:solidFill>
              </a:defRPr>
            </a:lvl3pPr>
            <a:lvl4pPr marL="0" indent="923544">
              <a:lnSpc>
                <a:spcPts val="2300"/>
              </a:lnSpc>
              <a:spcBef>
                <a:spcPts val="0"/>
              </a:spcBef>
              <a:buClrTx/>
              <a:buSzTx/>
              <a:buNone/>
              <a:defRPr sz="2000">
                <a:solidFill>
                  <a:srgbClr val="351209"/>
                </a:solidFill>
              </a:defRPr>
            </a:lvl4pPr>
            <a:lvl5pPr marL="0" indent="1115567">
              <a:lnSpc>
                <a:spcPts val="2300"/>
              </a:lnSpc>
              <a:spcBef>
                <a:spcPts val="0"/>
              </a:spcBef>
              <a:buClrTx/>
              <a:buSzTx/>
              <a:buNone/>
              <a:defRPr sz="2000">
                <a:solidFill>
                  <a:srgbClr val="351209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9" name="矩形 9"/>
          <p:cNvSpPr/>
          <p:nvPr/>
        </p:nvSpPr>
        <p:spPr>
          <a:xfrm>
            <a:off x="2286000" y="0"/>
            <a:ext cx="76200" cy="68580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38000" dir="10800000" rotWithShape="0">
              <a:srgbClr val="706B60">
                <a:alpha val="2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橢圓 7"/>
          <p:cNvSpPr/>
          <p:nvPr/>
        </p:nvSpPr>
        <p:spPr>
          <a:xfrm>
            <a:off x="2172321" y="2814655"/>
            <a:ext cx="210313" cy="210313"/>
          </a:xfrm>
          <a:prstGeom prst="ellipse">
            <a:avLst/>
          </a:prstGeom>
          <a:gradFill>
            <a:gsLst>
              <a:gs pos="0">
                <a:srgbClr val="D9F4FF">
                  <a:alpha val="95000"/>
                </a:srgbClr>
              </a:gs>
              <a:gs pos="50000">
                <a:srgbClr val="C1E3F1">
                  <a:alpha val="90000"/>
                </a:srgbClr>
              </a:gs>
              <a:gs pos="95000">
                <a:srgbClr val="66C8E9">
                  <a:alpha val="88000"/>
                </a:srgbClr>
              </a:gs>
              <a:gs pos="100000">
                <a:srgbClr val="00AAD5">
                  <a:alpha val="85000"/>
                </a:srgbClr>
              </a:gs>
            </a:gsLst>
            <a:path path="circle">
              <a:fillToRect l="37721" t="-19636" r="62278" b="119636"/>
            </a:path>
          </a:gradFill>
          <a:ln w="3175" cap="rnd">
            <a:solidFill>
              <a:srgbClr val="308DA4">
                <a:alpha val="60000"/>
              </a:srgbClr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1" name="橢圓 8"/>
          <p:cNvSpPr/>
          <p:nvPr/>
        </p:nvSpPr>
        <p:spPr>
          <a:xfrm>
            <a:off x="2408064" y="2745869"/>
            <a:ext cx="64009" cy="64009"/>
          </a:xfrm>
          <a:prstGeom prst="ellipse">
            <a:avLst/>
          </a:prstGeom>
          <a:ln w="12700" cap="rnd">
            <a:solidFill>
              <a:srgbClr val="317F93">
                <a:alpha val="60000"/>
              </a:srgbClr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大標題文字"/>
          <p:cNvSpPr txBox="1">
            <a:spLocks noGrp="1"/>
          </p:cNvSpPr>
          <p:nvPr>
            <p:ph type="title"/>
          </p:nvPr>
        </p:nvSpPr>
        <p:spPr>
          <a:xfrm>
            <a:off x="1435608" y="274320"/>
            <a:ext cx="7498081" cy="1143001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0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1435608" y="1524000"/>
            <a:ext cx="3657601" cy="4663441"/>
          </a:xfrm>
          <a:prstGeom prst="rect">
            <a:avLst/>
          </a:prstGeom>
        </p:spPr>
        <p:txBody>
          <a:bodyPr/>
          <a:lstStyle>
            <a:lvl4pPr marL="1193800" indent="-270255"/>
            <a:lvl5pPr marL="1400047" indent="-284480"/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大標題文字"/>
          <p:cNvSpPr txBox="1">
            <a:spLocks noGrp="1"/>
          </p:cNvSpPr>
          <p:nvPr>
            <p:ph type="title"/>
          </p:nvPr>
        </p:nvSpPr>
        <p:spPr>
          <a:xfrm>
            <a:off x="457200" y="5160336"/>
            <a:ext cx="8229600" cy="1143001"/>
          </a:xfrm>
          <a:prstGeom prst="rect">
            <a:avLst/>
          </a:prstGeom>
        </p:spPr>
        <p:txBody>
          <a:bodyPr/>
          <a:lstStyle>
            <a:lvl1pPr algn="ctr">
              <a:defRPr sz="4500" b="1"/>
            </a:lvl1pPr>
          </a:lstStyle>
          <a:p>
            <a:r>
              <a:t>大標題文字</a:t>
            </a:r>
          </a:p>
        </p:txBody>
      </p:sp>
      <p:sp>
        <p:nvSpPr>
          <p:cNvPr id="5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57200" y="328278"/>
            <a:ext cx="4023360" cy="640081"/>
          </a:xfrm>
          <a:prstGeom prst="rect">
            <a:avLst/>
          </a:prstGeom>
          <a:solidFill>
            <a:srgbClr val="FFFFFF"/>
          </a:solidFill>
          <a:ln w="10795">
            <a:solidFill>
              <a:srgbClr val="FFFFFF"/>
            </a:solidFill>
            <a:miter lim="800000"/>
          </a:ln>
        </p:spPr>
        <p:txBody>
          <a:bodyPr anchor="ctr"/>
          <a:lstStyle>
            <a:lvl1pPr marL="0" indent="64007">
              <a:spcBef>
                <a:spcPts val="100"/>
              </a:spcBef>
              <a:buClrTx/>
              <a:buSzTx/>
              <a:buNone/>
              <a:defRPr sz="1900"/>
            </a:lvl1pPr>
            <a:lvl2pPr marL="0" indent="402336">
              <a:spcBef>
                <a:spcPts val="100"/>
              </a:spcBef>
              <a:buClrTx/>
              <a:buSzTx/>
              <a:buNone/>
              <a:defRPr sz="1900"/>
            </a:lvl2pPr>
            <a:lvl3pPr marL="0" indent="658367">
              <a:spcBef>
                <a:spcPts val="100"/>
              </a:spcBef>
              <a:buClrTx/>
              <a:buSzTx/>
              <a:buNone/>
              <a:defRPr sz="1900"/>
            </a:lvl3pPr>
            <a:lvl4pPr marL="0" indent="923544">
              <a:spcBef>
                <a:spcPts val="100"/>
              </a:spcBef>
              <a:buClrTx/>
              <a:buSzTx/>
              <a:buNone/>
              <a:defRPr sz="1900"/>
            </a:lvl4pPr>
            <a:lvl5pPr marL="0" indent="1115567">
              <a:spcBef>
                <a:spcPts val="100"/>
              </a:spcBef>
              <a:buClrTx/>
              <a:buSzTx/>
              <a:buNone/>
              <a:defRPr sz="19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0" name="文字版面配置區 3"/>
          <p:cNvSpPr>
            <a:spLocks noGrp="1"/>
          </p:cNvSpPr>
          <p:nvPr>
            <p:ph type="body" sz="quarter" idx="13"/>
          </p:nvPr>
        </p:nvSpPr>
        <p:spPr>
          <a:xfrm>
            <a:off x="4663440" y="328277"/>
            <a:ext cx="4023360" cy="640082"/>
          </a:xfrm>
          <a:prstGeom prst="rect">
            <a:avLst/>
          </a:prstGeom>
          <a:solidFill>
            <a:srgbClr val="FFFFFF"/>
          </a:solidFill>
          <a:ln w="10795">
            <a:solidFill>
              <a:srgbClr val="FFFFFF"/>
            </a:solidFill>
            <a:miter lim="800000"/>
          </a:ln>
        </p:spPr>
        <p:txBody>
          <a:bodyPr anchor="ctr"/>
          <a:lstStyle/>
          <a:p>
            <a:pPr marL="0" indent="64007">
              <a:spcBef>
                <a:spcPts val="100"/>
              </a:spcBef>
              <a:buClrTx/>
              <a:buSzTx/>
              <a:buNone/>
              <a:defRPr sz="1900"/>
            </a:pPr>
            <a:endParaRPr/>
          </a:p>
        </p:txBody>
      </p:sp>
      <p:sp>
        <p:nvSpPr>
          <p:cNvPr id="6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大標題文字"/>
          <p:cNvSpPr txBox="1">
            <a:spLocks noGrp="1"/>
          </p:cNvSpPr>
          <p:nvPr>
            <p:ph type="title"/>
          </p:nvPr>
        </p:nvSpPr>
        <p:spPr>
          <a:xfrm>
            <a:off x="1435608" y="274320"/>
            <a:ext cx="7498081" cy="1143001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4"/>
          <p:cNvSpPr/>
          <p:nvPr/>
        </p:nvSpPr>
        <p:spPr>
          <a:xfrm>
            <a:off x="1014983" y="0"/>
            <a:ext cx="8129018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" name="矩形 5"/>
          <p:cNvSpPr/>
          <p:nvPr/>
        </p:nvSpPr>
        <p:spPr>
          <a:xfrm>
            <a:off x="1014983" y="-54"/>
            <a:ext cx="73153" cy="68580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38000" dir="10800000" rotWithShape="0">
              <a:srgbClr val="706B60">
                <a:alpha val="2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大標題文字"/>
          <p:cNvSpPr txBox="1">
            <a:spLocks noGrp="1"/>
          </p:cNvSpPr>
          <p:nvPr>
            <p:ph type="title"/>
          </p:nvPr>
        </p:nvSpPr>
        <p:spPr>
          <a:xfrm>
            <a:off x="457200" y="216777"/>
            <a:ext cx="3810000" cy="1162051"/>
          </a:xfrm>
          <a:prstGeom prst="rect">
            <a:avLst/>
          </a:prstGeom>
        </p:spPr>
        <p:txBody>
          <a:bodyPr anchor="b"/>
          <a:lstStyle>
            <a:lvl1pPr>
              <a:lnSpc>
                <a:spcPts val="2000"/>
              </a:lnSpc>
              <a:defRPr sz="2200" b="1" cap="all"/>
            </a:lvl1pPr>
          </a:lstStyle>
          <a:p>
            <a:r>
              <a:t>大標題文字</a:t>
            </a:r>
          </a:p>
        </p:txBody>
      </p:sp>
      <p:sp>
        <p:nvSpPr>
          <p:cNvPr id="8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57200" y="1406964"/>
            <a:ext cx="3810000" cy="698501"/>
          </a:xfrm>
          <a:prstGeom prst="rect">
            <a:avLst/>
          </a:prstGeom>
        </p:spPr>
        <p:txBody>
          <a:bodyPr/>
          <a:lstStyle>
            <a:lvl1pPr marL="0" indent="45719">
              <a:spcBef>
                <a:spcPts val="0"/>
              </a:spcBef>
              <a:buClrTx/>
              <a:buSzTx/>
              <a:buNone/>
              <a:defRPr sz="1400"/>
            </a:lvl1pPr>
            <a:lvl2pPr marL="0" indent="402336">
              <a:spcBef>
                <a:spcPts val="0"/>
              </a:spcBef>
              <a:buClrTx/>
              <a:buSzTx/>
              <a:buNone/>
              <a:defRPr sz="1400"/>
            </a:lvl2pPr>
            <a:lvl3pPr marL="0" indent="658367">
              <a:spcBef>
                <a:spcPts val="0"/>
              </a:spcBef>
              <a:buClrTx/>
              <a:buSzTx/>
              <a:buNone/>
              <a:defRPr sz="1400"/>
            </a:lvl3pPr>
            <a:lvl4pPr marL="0" indent="923544">
              <a:spcBef>
                <a:spcPts val="0"/>
              </a:spcBef>
              <a:buClrTx/>
              <a:buSzTx/>
              <a:buNone/>
              <a:defRPr sz="1400"/>
            </a:lvl4pPr>
            <a:lvl5pPr marL="0" indent="1115567">
              <a:spcBef>
                <a:spcPts val="0"/>
              </a:spcBef>
              <a:buClrTx/>
              <a:buSzTx/>
              <a:buNone/>
              <a:defRPr sz="1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大標題文字"/>
          <p:cNvSpPr txBox="1">
            <a:spLocks noGrp="1"/>
          </p:cNvSpPr>
          <p:nvPr>
            <p:ph type="title"/>
          </p:nvPr>
        </p:nvSpPr>
        <p:spPr>
          <a:xfrm>
            <a:off x="5886896" y="1066800"/>
            <a:ext cx="2743201" cy="1981200"/>
          </a:xfrm>
          <a:prstGeom prst="rect">
            <a:avLst/>
          </a:prstGeom>
        </p:spPr>
        <p:txBody>
          <a:bodyPr anchor="b"/>
          <a:lstStyle>
            <a:lvl1pPr>
              <a:defRPr sz="2100" b="1"/>
            </a:lvl1pPr>
          </a:lstStyle>
          <a:p>
            <a:pPr>
              <a:defRPr>
                <a:effectLst/>
              </a:defRPr>
            </a:pPr>
            <a:r>
              <a:t>大標題文字</a:t>
            </a:r>
          </a:p>
        </p:txBody>
      </p:sp>
      <p:sp>
        <p:nvSpPr>
          <p:cNvPr id="95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/>
          </a:ln>
          <a:effectLst>
            <a:outerShdw blurRad="50800" dist="18500" dir="5400000" rotWithShape="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 marL="283463" indent="-283463">
              <a:lnSpc>
                <a:spcPts val="3000"/>
              </a:lnSpc>
              <a:spcBef>
                <a:spcPts val="600"/>
              </a:spcBef>
              <a:defRPr sz="3200"/>
            </a:pPr>
            <a:endParaRPr/>
          </a:p>
        </p:txBody>
      </p:sp>
      <p:sp>
        <p:nvSpPr>
          <p:cNvPr id="96" name="圖片版面配置區 2"/>
          <p:cNvSpPr>
            <a:spLocks noGrp="1"/>
          </p:cNvSpPr>
          <p:nvPr>
            <p:ph type="pic" sz="half" idx="13"/>
          </p:nvPr>
        </p:nvSpPr>
        <p:spPr>
          <a:xfrm>
            <a:off x="838200" y="1143002"/>
            <a:ext cx="4419600" cy="351453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流程圖: 程序 8"/>
          <p:cNvSpPr/>
          <p:nvPr/>
        </p:nvSpPr>
        <p:spPr>
          <a:xfrm rot="19468671">
            <a:off x="396725" y="954340"/>
            <a:ext cx="685801" cy="204311"/>
          </a:xfrm>
          <a:prstGeom prst="rect">
            <a:avLst/>
          </a:prstGeom>
          <a:solidFill>
            <a:srgbClr val="FBFBFB">
              <a:alpha val="45098"/>
            </a:srgbClr>
          </a:solidFill>
          <a:ln w="6350" cap="rnd">
            <a:solidFill>
              <a:srgbClr val="FFFFFF"/>
            </a:solidFill>
          </a:ln>
          <a:effectLst>
            <a:outerShdw blurRad="25400" dist="25400" dir="3300000" rotWithShape="0">
              <a:srgbClr val="EAD9B1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流程圖: 程序 9"/>
          <p:cNvSpPr/>
          <p:nvPr/>
        </p:nvSpPr>
        <p:spPr>
          <a:xfrm rot="2103354" flipH="1">
            <a:off x="5003667" y="936786"/>
            <a:ext cx="649225" cy="204311"/>
          </a:xfrm>
          <a:prstGeom prst="rect">
            <a:avLst/>
          </a:prstGeom>
          <a:solidFill>
            <a:srgbClr val="FBFBFB">
              <a:alpha val="45098"/>
            </a:srgbClr>
          </a:solidFill>
          <a:ln w="6350" cap="rnd">
            <a:solidFill>
              <a:srgbClr val="FFFFFF"/>
            </a:solidFill>
          </a:ln>
          <a:effectLst>
            <a:outerShdw blurRad="25400" dist="25400" dir="3300000" rotWithShape="0">
              <a:srgbClr val="E7DEC9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8200" y="4800600"/>
            <a:ext cx="4419600" cy="762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1600"/>
              </a:lnSpc>
              <a:spcBef>
                <a:spcPts val="0"/>
              </a:spcBef>
              <a:buClrTx/>
              <a:buSzTx/>
              <a:buNone/>
              <a:defRPr sz="1400">
                <a:solidFill>
                  <a:srgbClr val="777777"/>
                </a:solidFill>
              </a:defRPr>
            </a:lvl1pPr>
            <a:lvl2pPr>
              <a:lnSpc>
                <a:spcPts val="1600"/>
              </a:lnSpc>
              <a:spcBef>
                <a:spcPts val="0"/>
              </a:spcBef>
              <a:buClrTx/>
              <a:defRPr sz="1400">
                <a:solidFill>
                  <a:srgbClr val="777777"/>
                </a:solidFill>
              </a:defRPr>
            </a:lvl2pPr>
            <a:lvl3pPr>
              <a:lnSpc>
                <a:spcPts val="1600"/>
              </a:lnSpc>
              <a:spcBef>
                <a:spcPts val="0"/>
              </a:spcBef>
              <a:buClrTx/>
              <a:defRPr sz="1400">
                <a:solidFill>
                  <a:srgbClr val="777777"/>
                </a:solidFill>
              </a:defRPr>
            </a:lvl3pPr>
            <a:lvl4pPr marL="1193800" indent="-270255">
              <a:lnSpc>
                <a:spcPts val="1600"/>
              </a:lnSpc>
              <a:spcBef>
                <a:spcPts val="0"/>
              </a:spcBef>
              <a:buClrTx/>
              <a:defRPr sz="1400">
                <a:solidFill>
                  <a:srgbClr val="777777"/>
                </a:solidFill>
              </a:defRPr>
            </a:lvl4pPr>
            <a:lvl5pPr marL="1400047" indent="-284480">
              <a:lnSpc>
                <a:spcPts val="1600"/>
              </a:lnSpc>
              <a:spcBef>
                <a:spcPts val="0"/>
              </a:spcBef>
              <a:buClrTx/>
              <a:defRPr sz="1400">
                <a:solidFill>
                  <a:srgbClr val="777777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形圖 6"/>
          <p:cNvSpPr/>
          <p:nvPr/>
        </p:nvSpPr>
        <p:spPr>
          <a:xfrm>
            <a:off x="3515" y="3522"/>
            <a:ext cx="819445" cy="81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1929"/>
                  <a:pt x="11929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FEFAF4">
              <a:alpha val="33000"/>
            </a:srgbClr>
          </a:solidFill>
          <a:ln w="3175" cap="rnd">
            <a:solidFill>
              <a:srgbClr val="D1C29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橢圓 7"/>
          <p:cNvSpPr/>
          <p:nvPr/>
        </p:nvSpPr>
        <p:spPr>
          <a:xfrm>
            <a:off x="168815" y="21101"/>
            <a:ext cx="1702194" cy="1702194"/>
          </a:xfrm>
          <a:prstGeom prst="ellipse">
            <a:avLst/>
          </a:prstGeom>
          <a:ln w="27305" cap="rnd">
            <a:solidFill>
              <a:srgbClr val="FFF5DE"/>
            </a:solidFill>
          </a:ln>
          <a:effectLst>
            <a:outerShdw blurRad="25400" dist="25400" dir="5400000" rotWithShape="0">
              <a:srgbClr val="AEA48D">
                <a:alpha val="8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甜甜圈 10"/>
          <p:cNvSpPr/>
          <p:nvPr/>
        </p:nvSpPr>
        <p:spPr>
          <a:xfrm rot="2315675">
            <a:off x="182880" y="1055077"/>
            <a:ext cx="1125719" cy="1102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503" y="10800"/>
                </a:moveTo>
                <a:cubicBezTo>
                  <a:pt x="2503" y="15353"/>
                  <a:pt x="6218" y="19044"/>
                  <a:pt x="10800" y="19044"/>
                </a:cubicBezTo>
                <a:cubicBezTo>
                  <a:pt x="15382" y="19044"/>
                  <a:pt x="19096" y="15353"/>
                  <a:pt x="19096" y="10800"/>
                </a:cubicBezTo>
                <a:cubicBezTo>
                  <a:pt x="19096" y="6247"/>
                  <a:pt x="15382" y="2556"/>
                  <a:pt x="10800" y="2556"/>
                </a:cubicBezTo>
                <a:cubicBezTo>
                  <a:pt x="6218" y="2556"/>
                  <a:pt x="2503" y="6247"/>
                  <a:pt x="2503" y="10800"/>
                </a:cubicBezTo>
                <a:close/>
              </a:path>
            </a:pathLst>
          </a:custGeom>
          <a:gradFill>
            <a:gsLst>
              <a:gs pos="0">
                <a:srgbClr val="FFFCF6">
                  <a:alpha val="70000"/>
                </a:srgbClr>
              </a:gs>
              <a:gs pos="70000">
                <a:srgbClr val="FFFEFB">
                  <a:alpha val="55000"/>
                </a:srgbClr>
              </a:gs>
              <a:gs pos="100000">
                <a:srgbClr val="EED18D">
                  <a:alpha val="60000"/>
                </a:srgbClr>
              </a:gs>
            </a:gsLst>
            <a:path path="circle">
              <a:fillToRect l="37721" t="-19636" r="62278" b="119636"/>
            </a:path>
          </a:gradFill>
          <a:ln w="7350" cap="rnd">
            <a:solidFill>
              <a:srgbClr val="C5B691"/>
            </a:solidFill>
          </a:ln>
          <a:effectLst>
            <a:outerShdw blurRad="12700" dist="15000" dir="4500000" rotWithShape="0">
              <a:srgbClr val="565041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矩形 11"/>
          <p:cNvSpPr/>
          <p:nvPr/>
        </p:nvSpPr>
        <p:spPr>
          <a:xfrm>
            <a:off x="1012872" y="-54"/>
            <a:ext cx="8131128" cy="68580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矩形 14"/>
          <p:cNvSpPr/>
          <p:nvPr/>
        </p:nvSpPr>
        <p:spPr>
          <a:xfrm>
            <a:off x="1014983" y="-54"/>
            <a:ext cx="73153" cy="68580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38000" dir="10800000" rotWithShape="0">
              <a:srgbClr val="706B60">
                <a:alpha val="2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大標題文字"/>
          <p:cNvSpPr txBox="1">
            <a:spLocks noGrp="1"/>
          </p:cNvSpPr>
          <p:nvPr>
            <p:ph type="title"/>
          </p:nvPr>
        </p:nvSpPr>
        <p:spPr>
          <a:xfrm>
            <a:off x="1435608" y="274638"/>
            <a:ext cx="749808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8" name="內文層級一…"/>
          <p:cNvSpPr txBox="1">
            <a:spLocks noGrp="1"/>
          </p:cNvSpPr>
          <p:nvPr>
            <p:ph type="body" idx="1"/>
          </p:nvPr>
        </p:nvSpPr>
        <p:spPr>
          <a:xfrm>
            <a:off x="1435608" y="1447800"/>
            <a:ext cx="7498081" cy="480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705420" y="6512560"/>
            <a:ext cx="273656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ctr">
              <a:defRPr sz="1200">
                <a:solidFill>
                  <a:srgbClr val="B4A6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00" b="0" i="0" u="none" strike="noStrike" cap="none" spc="0" baseline="0">
          <a:solidFill>
            <a:srgbClr val="572314"/>
          </a:solidFill>
          <a:effectLst>
            <a:outerShdw blurRad="50800" dist="30000" dir="5400000" rotWithShape="0">
              <a:srgbClr val="000000">
                <a:alpha val="30000"/>
              </a:srgbClr>
            </a:outerShdw>
          </a:effectLst>
          <a:uFillTx/>
          <a:latin typeface="Gill Sans MT"/>
          <a:ea typeface="Gill Sans MT"/>
          <a:cs typeface="Gill Sans MT"/>
          <a:sym typeface="Gill Sans M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00" b="0" i="0" u="none" strike="noStrike" cap="none" spc="0" baseline="0">
          <a:solidFill>
            <a:srgbClr val="572314"/>
          </a:solidFill>
          <a:effectLst>
            <a:outerShdw blurRad="50800" dist="30000" dir="5400000" rotWithShape="0">
              <a:srgbClr val="000000">
                <a:alpha val="30000"/>
              </a:srgbClr>
            </a:outerShdw>
          </a:effectLst>
          <a:uFillTx/>
          <a:latin typeface="Gill Sans MT"/>
          <a:ea typeface="Gill Sans MT"/>
          <a:cs typeface="Gill Sans MT"/>
          <a:sym typeface="Gill Sans M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00" b="0" i="0" u="none" strike="noStrike" cap="none" spc="0" baseline="0">
          <a:solidFill>
            <a:srgbClr val="572314"/>
          </a:solidFill>
          <a:effectLst>
            <a:outerShdw blurRad="50800" dist="30000" dir="5400000" rotWithShape="0">
              <a:srgbClr val="000000">
                <a:alpha val="30000"/>
              </a:srgbClr>
            </a:outerShdw>
          </a:effectLst>
          <a:uFillTx/>
          <a:latin typeface="Gill Sans MT"/>
          <a:ea typeface="Gill Sans MT"/>
          <a:cs typeface="Gill Sans MT"/>
          <a:sym typeface="Gill Sans M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00" b="0" i="0" u="none" strike="noStrike" cap="none" spc="0" baseline="0">
          <a:solidFill>
            <a:srgbClr val="572314"/>
          </a:solidFill>
          <a:effectLst>
            <a:outerShdw blurRad="50800" dist="30000" dir="5400000" rotWithShape="0">
              <a:srgbClr val="000000">
                <a:alpha val="30000"/>
              </a:srgbClr>
            </a:outerShdw>
          </a:effectLst>
          <a:uFillTx/>
          <a:latin typeface="Gill Sans MT"/>
          <a:ea typeface="Gill Sans MT"/>
          <a:cs typeface="Gill Sans MT"/>
          <a:sym typeface="Gill Sans M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00" b="0" i="0" u="none" strike="noStrike" cap="none" spc="0" baseline="0">
          <a:solidFill>
            <a:srgbClr val="572314"/>
          </a:solidFill>
          <a:effectLst>
            <a:outerShdw blurRad="50800" dist="30000" dir="5400000" rotWithShape="0">
              <a:srgbClr val="000000">
                <a:alpha val="30000"/>
              </a:srgbClr>
            </a:outerShdw>
          </a:effectLst>
          <a:uFillTx/>
          <a:latin typeface="Gill Sans MT"/>
          <a:ea typeface="Gill Sans MT"/>
          <a:cs typeface="Gill Sans MT"/>
          <a:sym typeface="Gill Sans M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00" b="0" i="0" u="none" strike="noStrike" cap="none" spc="0" baseline="0">
          <a:solidFill>
            <a:srgbClr val="572314"/>
          </a:solidFill>
          <a:effectLst>
            <a:outerShdw blurRad="50800" dist="30000" dir="5400000" rotWithShape="0">
              <a:srgbClr val="000000">
                <a:alpha val="30000"/>
              </a:srgbClr>
            </a:outerShdw>
          </a:effectLst>
          <a:uFillTx/>
          <a:latin typeface="Gill Sans MT"/>
          <a:ea typeface="Gill Sans MT"/>
          <a:cs typeface="Gill Sans MT"/>
          <a:sym typeface="Gill Sans M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00" b="0" i="0" u="none" strike="noStrike" cap="none" spc="0" baseline="0">
          <a:solidFill>
            <a:srgbClr val="572314"/>
          </a:solidFill>
          <a:effectLst>
            <a:outerShdw blurRad="50800" dist="30000" dir="5400000" rotWithShape="0">
              <a:srgbClr val="000000">
                <a:alpha val="30000"/>
              </a:srgbClr>
            </a:outerShdw>
          </a:effectLst>
          <a:uFillTx/>
          <a:latin typeface="Gill Sans MT"/>
          <a:ea typeface="Gill Sans MT"/>
          <a:cs typeface="Gill Sans MT"/>
          <a:sym typeface="Gill Sans M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00" b="0" i="0" u="none" strike="noStrike" cap="none" spc="0" baseline="0">
          <a:solidFill>
            <a:srgbClr val="572314"/>
          </a:solidFill>
          <a:effectLst>
            <a:outerShdw blurRad="50800" dist="30000" dir="5400000" rotWithShape="0">
              <a:srgbClr val="000000">
                <a:alpha val="30000"/>
              </a:srgbClr>
            </a:outerShdw>
          </a:effectLst>
          <a:uFillTx/>
          <a:latin typeface="Gill Sans MT"/>
          <a:ea typeface="Gill Sans MT"/>
          <a:cs typeface="Gill Sans MT"/>
          <a:sym typeface="Gill Sans M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00" b="0" i="0" u="none" strike="noStrike" cap="none" spc="0" baseline="0">
          <a:solidFill>
            <a:srgbClr val="572314"/>
          </a:solidFill>
          <a:effectLst>
            <a:outerShdw blurRad="50800" dist="30000" dir="5400000" rotWithShape="0">
              <a:srgbClr val="000000">
                <a:alpha val="30000"/>
              </a:srgbClr>
            </a:outerShdw>
          </a:effectLst>
          <a:uFillTx/>
          <a:latin typeface="Gill Sans MT"/>
          <a:ea typeface="Gill Sans MT"/>
          <a:cs typeface="Gill Sans MT"/>
          <a:sym typeface="Gill Sans MT"/>
        </a:defRPr>
      </a:lvl9pPr>
    </p:titleStyle>
    <p:bodyStyle>
      <a:lvl1pPr marL="365759" marR="0" indent="-283463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8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1pPr>
      <a:lvl2pPr marL="679704" marR="0" indent="-27736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◦"/>
        <a:tabLst/>
        <a:defRPr sz="28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2pPr>
      <a:lvl3pPr marL="978407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3pPr>
      <a:lvl4pPr marL="1166774" marR="0" indent="-24323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4pPr>
      <a:lvl5pPr marL="1371600" marR="0" indent="-256032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5pPr>
      <a:lvl6pPr marL="1581912" marR="0" indent="-256032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6pPr>
      <a:lvl7pPr marL="1792223" marR="0" indent="-256031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7pPr>
      <a:lvl8pPr marL="1993391" marR="0" indent="-256031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8pPr>
      <a:lvl9pPr marL="2203703" marR="0" indent="-256031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標題 3"/>
          <p:cNvSpPr txBox="1">
            <a:spLocks noGrp="1"/>
          </p:cNvSpPr>
          <p:nvPr>
            <p:ph type="ctrTitle"/>
          </p:nvPr>
        </p:nvSpPr>
        <p:spPr>
          <a:xfrm>
            <a:off x="1259632" y="349809"/>
            <a:ext cx="7963976" cy="1472184"/>
          </a:xfrm>
          <a:prstGeom prst="rect">
            <a:avLst/>
          </a:prstGeom>
        </p:spPr>
        <p:txBody>
          <a:bodyPr/>
          <a:lstStyle/>
          <a:p>
            <a:r>
              <a:t>計算機概論實習</a:t>
            </a:r>
          </a:p>
        </p:txBody>
      </p:sp>
      <p:sp>
        <p:nvSpPr>
          <p:cNvPr id="110" name="副標題 4"/>
          <p:cNvSpPr txBox="1">
            <a:spLocks noGrp="1"/>
          </p:cNvSpPr>
          <p:nvPr>
            <p:ph type="subTitle" sz="quarter" idx="1"/>
          </p:nvPr>
        </p:nvSpPr>
        <p:spPr>
          <a:xfrm>
            <a:off x="1432559" y="1850064"/>
            <a:ext cx="7406642" cy="498817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Week4(2020/10/6)</a:t>
            </a:r>
          </a:p>
        </p:txBody>
      </p:sp>
      <p:sp>
        <p:nvSpPr>
          <p:cNvPr id="111" name="副標題 4"/>
          <p:cNvSpPr txBox="1"/>
          <p:nvPr/>
        </p:nvSpPr>
        <p:spPr>
          <a:xfrm>
            <a:off x="1207056" y="2420888"/>
            <a:ext cx="7516299" cy="746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indent="27432" algn="ctr">
              <a:spcBef>
                <a:spcPts val="600"/>
              </a:spcBef>
              <a:defRPr sz="4000">
                <a:solidFill>
                  <a:schemeClr val="accent3"/>
                </a:solidFill>
                <a:effectLst>
                  <a:outerShdw blurRad="50800" dist="30000" dir="5400000" rotWithShape="0">
                    <a:srgbClr val="000000">
                      <a:alpha val="3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LOOP</a:t>
            </a:r>
          </a:p>
        </p:txBody>
      </p:sp>
      <p:sp>
        <p:nvSpPr>
          <p:cNvPr id="112" name="副標題 4"/>
          <p:cNvSpPr txBox="1"/>
          <p:nvPr/>
        </p:nvSpPr>
        <p:spPr>
          <a:xfrm>
            <a:off x="1495087" y="3861048"/>
            <a:ext cx="7223762" cy="2474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indent="27157" defTabSz="905255">
              <a:spcBef>
                <a:spcPts val="500"/>
              </a:spcBef>
              <a:tabLst>
                <a:tab pos="876300" algn="l"/>
              </a:tabLst>
              <a:defRPr sz="2574">
                <a:solidFill>
                  <a:srgbClr val="351209"/>
                </a:solidFill>
              </a:defRPr>
            </a:pPr>
            <a:r>
              <a:t>Lab: 	EC 118</a:t>
            </a:r>
          </a:p>
          <a:p>
            <a:pPr indent="27157" defTabSz="905255">
              <a:spcBef>
                <a:spcPts val="500"/>
              </a:spcBef>
              <a:tabLst>
                <a:tab pos="876300" algn="l"/>
              </a:tabLst>
              <a:defRPr sz="2574">
                <a:solidFill>
                  <a:srgbClr val="351209"/>
                </a:solidFill>
              </a:defRPr>
            </a:pPr>
            <a:r>
              <a:t>Teaching Assistant :		</a:t>
            </a:r>
          </a:p>
          <a:p>
            <a:pPr indent="27157" defTabSz="905255">
              <a:spcBef>
                <a:spcPts val="500"/>
              </a:spcBef>
              <a:tabLst>
                <a:tab pos="876300" algn="l"/>
              </a:tabLst>
              <a:defRPr sz="2574">
                <a:solidFill>
                  <a:srgbClr val="351209"/>
                </a:solidFill>
              </a:defRPr>
            </a:pPr>
            <a:r>
              <a:t>陳作源 russchen.cs08g@nctu.edu.tw</a:t>
            </a:r>
          </a:p>
          <a:p>
            <a:pPr indent="27157" defTabSz="905255">
              <a:spcBef>
                <a:spcPts val="500"/>
              </a:spcBef>
              <a:tabLst>
                <a:tab pos="876300" algn="l"/>
              </a:tabLst>
              <a:defRPr sz="2574">
                <a:solidFill>
                  <a:srgbClr val="351209"/>
                </a:solidFill>
              </a:defRPr>
            </a:pPr>
            <a:r>
              <a:t>陳彥銨 my91015.cs08g@nctu.edu.tw</a:t>
            </a:r>
          </a:p>
          <a:p>
            <a:pPr indent="27157" defTabSz="905255">
              <a:spcBef>
                <a:spcPts val="500"/>
              </a:spcBef>
              <a:tabLst>
                <a:tab pos="876300" algn="l"/>
              </a:tabLst>
              <a:defRPr sz="2574">
                <a:solidFill>
                  <a:srgbClr val="351209"/>
                </a:solidFill>
              </a:defRPr>
            </a:pPr>
            <a:r>
              <a:t>鄭智仁 king601012003.cs08g@nctu.edu.tw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標題 1"/>
          <p:cNvSpPr txBox="1">
            <a:spLocks noGrp="1"/>
          </p:cNvSpPr>
          <p:nvPr>
            <p:ph type="title"/>
          </p:nvPr>
        </p:nvSpPr>
        <p:spPr>
          <a:xfrm>
            <a:off x="1435607" y="274320"/>
            <a:ext cx="7498082" cy="1143001"/>
          </a:xfrm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pic>
        <p:nvPicPr>
          <p:cNvPr id="2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2848" t="1790"/>
          <a:stretch>
            <a:fillRect/>
          </a:stretch>
        </p:blipFill>
        <p:spPr>
          <a:xfrm>
            <a:off x="5292078" y="2356713"/>
            <a:ext cx="3146274" cy="1272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9407" y="2347938"/>
            <a:ext cx="3581401" cy="3933826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What are the common multiple of 3 and 5 in the range of 1~100?"/>
          <p:cNvSpPr txBox="1"/>
          <p:nvPr/>
        </p:nvSpPr>
        <p:spPr>
          <a:xfrm>
            <a:off x="1483191" y="1285159"/>
            <a:ext cx="664234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What are the common multiple of 3 and 5 in the range of 1~100?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標題 1"/>
          <p:cNvSpPr txBox="1">
            <a:spLocks noGrp="1"/>
          </p:cNvSpPr>
          <p:nvPr>
            <p:ph type="title"/>
          </p:nvPr>
        </p:nvSpPr>
        <p:spPr>
          <a:xfrm>
            <a:off x="1435607" y="274320"/>
            <a:ext cx="7498082" cy="1143001"/>
          </a:xfrm>
          <a:prstGeom prst="rect">
            <a:avLst/>
          </a:prstGeom>
        </p:spPr>
        <p:txBody>
          <a:bodyPr/>
          <a:lstStyle/>
          <a:p>
            <a:r>
              <a:t>do while</a:t>
            </a:r>
          </a:p>
        </p:txBody>
      </p:sp>
      <p:grpSp>
        <p:nvGrpSpPr>
          <p:cNvPr id="280" name="群組 7"/>
          <p:cNvGrpSpPr/>
          <p:nvPr/>
        </p:nvGrpSpPr>
        <p:grpSpPr>
          <a:xfrm>
            <a:off x="6539365" y="294542"/>
            <a:ext cx="2439318" cy="3841011"/>
            <a:chOff x="0" y="0"/>
            <a:chExt cx="2439317" cy="3841010"/>
          </a:xfrm>
        </p:grpSpPr>
        <p:sp>
          <p:nvSpPr>
            <p:cNvPr id="256" name="直線單箭頭接點 8"/>
            <p:cNvSpPr/>
            <p:nvPr/>
          </p:nvSpPr>
          <p:spPr>
            <a:xfrm>
              <a:off x="1391843" y="487176"/>
              <a:ext cx="1" cy="393742"/>
            </a:xfrm>
            <a:prstGeom prst="line">
              <a:avLst/>
            </a:prstGeom>
            <a:noFill/>
            <a:ln w="25400" cap="flat">
              <a:solidFill>
                <a:schemeClr val="accent3"/>
              </a:solidFill>
              <a:prstDash val="solid"/>
              <a:round/>
              <a:tailEnd type="triangle" w="med" len="med"/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59" name="矩形 9"/>
            <p:cNvGrpSpPr/>
            <p:nvPr/>
          </p:nvGrpSpPr>
          <p:grpSpPr>
            <a:xfrm>
              <a:off x="663165" y="880917"/>
              <a:ext cx="1457357" cy="487177"/>
              <a:chOff x="0" y="0"/>
              <a:chExt cx="1457355" cy="487176"/>
            </a:xfrm>
          </p:grpSpPr>
          <p:sp>
            <p:nvSpPr>
              <p:cNvPr id="257" name="矩形"/>
              <p:cNvSpPr/>
              <p:nvPr/>
            </p:nvSpPr>
            <p:spPr>
              <a:xfrm>
                <a:off x="0" y="-1"/>
                <a:ext cx="1457356" cy="48717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hueOff val="-907734"/>
                      <a:satOff val="-42250"/>
                      <a:lumOff val="54825"/>
                    </a:schemeClr>
                  </a:gs>
                  <a:gs pos="50000">
                    <a:srgbClr val="E9C1B8"/>
                  </a:gs>
                  <a:gs pos="97000">
                    <a:srgbClr val="E5ACA0"/>
                  </a:gs>
                  <a:gs pos="100000">
                    <a:schemeClr val="accent5">
                      <a:hueOff val="-881028"/>
                      <a:satOff val="-32795"/>
                      <a:lumOff val="44103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9525" cap="flat">
                <a:solidFill>
                  <a:schemeClr val="accent5"/>
                </a:solidFill>
                <a:prstDash val="solid"/>
                <a:round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58" name="code block"/>
              <p:cNvSpPr txBox="1"/>
              <p:nvPr/>
            </p:nvSpPr>
            <p:spPr>
              <a:xfrm>
                <a:off x="45720" y="58168"/>
                <a:ext cx="1365916" cy="370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/>
                <a:r>
                  <a:t>code block</a:t>
                </a:r>
              </a:p>
            </p:txBody>
          </p:sp>
        </p:grpSp>
        <p:grpSp>
          <p:nvGrpSpPr>
            <p:cNvPr id="262" name="矩形 10"/>
            <p:cNvGrpSpPr/>
            <p:nvPr/>
          </p:nvGrpSpPr>
          <p:grpSpPr>
            <a:xfrm>
              <a:off x="663165" y="0"/>
              <a:ext cx="1457357" cy="487177"/>
              <a:chOff x="0" y="0"/>
              <a:chExt cx="1457355" cy="487176"/>
            </a:xfrm>
          </p:grpSpPr>
          <p:sp>
            <p:nvSpPr>
              <p:cNvPr id="260" name="矩形"/>
              <p:cNvSpPr/>
              <p:nvPr/>
            </p:nvSpPr>
            <p:spPr>
              <a:xfrm>
                <a:off x="0" y="-1"/>
                <a:ext cx="1457356" cy="48717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hueOff val="-907734"/>
                      <a:satOff val="-42250"/>
                      <a:lumOff val="54825"/>
                    </a:schemeClr>
                  </a:gs>
                  <a:gs pos="50000">
                    <a:srgbClr val="E9C1B8"/>
                  </a:gs>
                  <a:gs pos="97000">
                    <a:srgbClr val="E5ACA0"/>
                  </a:gs>
                  <a:gs pos="100000">
                    <a:schemeClr val="accent5">
                      <a:hueOff val="-881028"/>
                      <a:satOff val="-32795"/>
                      <a:lumOff val="44103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9525" cap="flat">
                <a:solidFill>
                  <a:schemeClr val="accent5"/>
                </a:solidFill>
                <a:prstDash val="solid"/>
                <a:round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61" name="initialization"/>
              <p:cNvSpPr txBox="1"/>
              <p:nvPr/>
            </p:nvSpPr>
            <p:spPr>
              <a:xfrm>
                <a:off x="45720" y="58168"/>
                <a:ext cx="1365916" cy="370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/>
              </a:lstStyle>
              <a:p>
                <a:r>
                  <a:t>initialization</a:t>
                </a:r>
              </a:p>
            </p:txBody>
          </p:sp>
        </p:grpSp>
        <p:grpSp>
          <p:nvGrpSpPr>
            <p:cNvPr id="265" name="矩形 11"/>
            <p:cNvGrpSpPr/>
            <p:nvPr/>
          </p:nvGrpSpPr>
          <p:grpSpPr>
            <a:xfrm>
              <a:off x="663165" y="1582765"/>
              <a:ext cx="1457357" cy="487177"/>
              <a:chOff x="0" y="0"/>
              <a:chExt cx="1457355" cy="487176"/>
            </a:xfrm>
          </p:grpSpPr>
          <p:sp>
            <p:nvSpPr>
              <p:cNvPr id="263" name="矩形"/>
              <p:cNvSpPr/>
              <p:nvPr/>
            </p:nvSpPr>
            <p:spPr>
              <a:xfrm>
                <a:off x="0" y="-1"/>
                <a:ext cx="1457356" cy="48717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hueOff val="-907734"/>
                      <a:satOff val="-42250"/>
                      <a:lumOff val="54825"/>
                    </a:schemeClr>
                  </a:gs>
                  <a:gs pos="50000">
                    <a:srgbClr val="E9C1B8"/>
                  </a:gs>
                  <a:gs pos="97000">
                    <a:srgbClr val="E5ACA0"/>
                  </a:gs>
                  <a:gs pos="100000">
                    <a:schemeClr val="accent5">
                      <a:hueOff val="-881028"/>
                      <a:satOff val="-32795"/>
                      <a:lumOff val="44103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9525" cap="flat">
                <a:solidFill>
                  <a:schemeClr val="accent5"/>
                </a:solidFill>
                <a:prstDash val="solid"/>
                <a:round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64" name="increment"/>
              <p:cNvSpPr txBox="1"/>
              <p:nvPr/>
            </p:nvSpPr>
            <p:spPr>
              <a:xfrm>
                <a:off x="45720" y="58168"/>
                <a:ext cx="1365916" cy="370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/>
              </a:lstStyle>
              <a:p>
                <a:r>
                  <a:t>increment</a:t>
                </a:r>
              </a:p>
            </p:txBody>
          </p:sp>
        </p:grpSp>
        <p:grpSp>
          <p:nvGrpSpPr>
            <p:cNvPr id="268" name="流程圖: 決策 12"/>
            <p:cNvGrpSpPr/>
            <p:nvPr/>
          </p:nvGrpSpPr>
          <p:grpSpPr>
            <a:xfrm>
              <a:off x="344368" y="2300259"/>
              <a:ext cx="2094950" cy="641593"/>
              <a:chOff x="0" y="0"/>
              <a:chExt cx="2094949" cy="641591"/>
            </a:xfrm>
          </p:grpSpPr>
          <p:sp>
            <p:nvSpPr>
              <p:cNvPr id="266" name="形狀"/>
              <p:cNvSpPr/>
              <p:nvPr/>
            </p:nvSpPr>
            <p:spPr>
              <a:xfrm>
                <a:off x="-1" y="-1"/>
                <a:ext cx="2094950" cy="6415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0"/>
                    </a:lnTo>
                    <a:lnTo>
                      <a:pt x="21600" y="10800"/>
                    </a:lnTo>
                    <a:lnTo>
                      <a:pt x="108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hueOff val="-693137"/>
                      <a:lumOff val="39283"/>
                    </a:schemeClr>
                  </a:gs>
                  <a:gs pos="50000">
                    <a:srgbClr val="FFE4C7"/>
                  </a:gs>
                  <a:gs pos="97000">
                    <a:srgbClr val="FFDDB4"/>
                  </a:gs>
                  <a:gs pos="100000">
                    <a:schemeClr val="accent2">
                      <a:hueOff val="-601489"/>
                      <a:lumOff val="32568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9525" cap="flat">
                <a:solidFill>
                  <a:schemeClr val="accent2"/>
                </a:solidFill>
                <a:prstDash val="solid"/>
                <a:round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/>
                </a:pPr>
                <a:endParaRPr/>
              </a:p>
            </p:txBody>
          </p:sp>
          <p:sp>
            <p:nvSpPr>
              <p:cNvPr id="267" name="condition"/>
              <p:cNvSpPr txBox="1"/>
              <p:nvPr/>
            </p:nvSpPr>
            <p:spPr>
              <a:xfrm>
                <a:off x="569456" y="154425"/>
                <a:ext cx="956037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/>
                </a:lvl1pPr>
              </a:lstStyle>
              <a:p>
                <a:r>
                  <a:t>condition</a:t>
                </a:r>
              </a:p>
            </p:txBody>
          </p:sp>
        </p:grpSp>
        <p:sp>
          <p:nvSpPr>
            <p:cNvPr id="269" name="直線單箭頭接點 13"/>
            <p:cNvSpPr/>
            <p:nvPr/>
          </p:nvSpPr>
          <p:spPr>
            <a:xfrm>
              <a:off x="1391843" y="2069941"/>
              <a:ext cx="1" cy="230319"/>
            </a:xfrm>
            <a:prstGeom prst="line">
              <a:avLst/>
            </a:prstGeom>
            <a:noFill/>
            <a:ln w="25400" cap="flat">
              <a:solidFill>
                <a:schemeClr val="accent3"/>
              </a:solidFill>
              <a:prstDash val="solid"/>
              <a:round/>
              <a:tailEnd type="triangle" w="med" len="med"/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" name="直線單箭頭接點 14"/>
            <p:cNvSpPr/>
            <p:nvPr/>
          </p:nvSpPr>
          <p:spPr>
            <a:xfrm>
              <a:off x="1391843" y="1368093"/>
              <a:ext cx="1" cy="214672"/>
            </a:xfrm>
            <a:prstGeom prst="line">
              <a:avLst/>
            </a:prstGeom>
            <a:noFill/>
            <a:ln w="25400" cap="flat">
              <a:solidFill>
                <a:schemeClr val="accent3"/>
              </a:solidFill>
              <a:prstDash val="solid"/>
              <a:round/>
              <a:tailEnd type="triangle" w="med" len="med"/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1" name="直線單箭頭接點 15"/>
            <p:cNvSpPr/>
            <p:nvPr/>
          </p:nvSpPr>
          <p:spPr>
            <a:xfrm>
              <a:off x="1391843" y="2941851"/>
              <a:ext cx="1" cy="33045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tailEnd type="triangle" w="med" len="med"/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2" name="直線接點 16"/>
            <p:cNvSpPr/>
            <p:nvPr/>
          </p:nvSpPr>
          <p:spPr>
            <a:xfrm flipH="1">
              <a:off x="0" y="2621055"/>
              <a:ext cx="344369" cy="3288"/>
            </a:xfrm>
            <a:prstGeom prst="line">
              <a:avLst/>
            </a:prstGeom>
            <a:noFill/>
            <a:ln w="25400" cap="flat">
              <a:solidFill>
                <a:schemeClr val="accent3"/>
              </a:solidFill>
              <a:prstDash val="solid"/>
              <a:round/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" name="直線接點 17"/>
            <p:cNvSpPr/>
            <p:nvPr/>
          </p:nvSpPr>
          <p:spPr>
            <a:xfrm flipV="1">
              <a:off x="0" y="742046"/>
              <a:ext cx="1" cy="1882298"/>
            </a:xfrm>
            <a:prstGeom prst="line">
              <a:avLst/>
            </a:prstGeom>
            <a:noFill/>
            <a:ln w="25400" cap="flat">
              <a:solidFill>
                <a:schemeClr val="accent3"/>
              </a:solidFill>
              <a:prstDash val="solid"/>
              <a:round/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" name="直線單箭頭接點 18"/>
            <p:cNvSpPr/>
            <p:nvPr/>
          </p:nvSpPr>
          <p:spPr>
            <a:xfrm>
              <a:off x="0" y="742045"/>
              <a:ext cx="1391844" cy="1"/>
            </a:xfrm>
            <a:prstGeom prst="line">
              <a:avLst/>
            </a:prstGeom>
            <a:noFill/>
            <a:ln w="25400" cap="flat">
              <a:solidFill>
                <a:schemeClr val="accent3"/>
              </a:solidFill>
              <a:prstDash val="solid"/>
              <a:round/>
              <a:tailEnd type="triangle" w="med" len="med"/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" name="矩形 19"/>
            <p:cNvSpPr txBox="1"/>
            <p:nvPr/>
          </p:nvSpPr>
          <p:spPr>
            <a:xfrm>
              <a:off x="145955" y="2189213"/>
              <a:ext cx="498052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true</a:t>
              </a:r>
            </a:p>
          </p:txBody>
        </p:sp>
        <p:sp>
          <p:nvSpPr>
            <p:cNvPr id="276" name="矩形 20"/>
            <p:cNvSpPr txBox="1"/>
            <p:nvPr/>
          </p:nvSpPr>
          <p:spPr>
            <a:xfrm>
              <a:off x="1437563" y="2941851"/>
              <a:ext cx="58701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false</a:t>
              </a:r>
            </a:p>
          </p:txBody>
        </p:sp>
        <p:grpSp>
          <p:nvGrpSpPr>
            <p:cNvPr id="279" name="矩形 21"/>
            <p:cNvGrpSpPr/>
            <p:nvPr/>
          </p:nvGrpSpPr>
          <p:grpSpPr>
            <a:xfrm>
              <a:off x="663165" y="3190770"/>
              <a:ext cx="1457357" cy="650241"/>
              <a:chOff x="0" y="0"/>
              <a:chExt cx="1457355" cy="650240"/>
            </a:xfrm>
          </p:grpSpPr>
          <p:sp>
            <p:nvSpPr>
              <p:cNvPr id="277" name="矩形"/>
              <p:cNvSpPr/>
              <p:nvPr/>
            </p:nvSpPr>
            <p:spPr>
              <a:xfrm>
                <a:off x="0" y="81531"/>
                <a:ext cx="1457356" cy="48717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459407"/>
                      <a:satOff val="13339"/>
                      <a:lumOff val="43074"/>
                    </a:schemeClr>
                  </a:gs>
                  <a:gs pos="50000">
                    <a:srgbClr val="D8F2B7"/>
                  </a:gs>
                  <a:gs pos="97000">
                    <a:srgbClr val="CDF09E"/>
                  </a:gs>
                  <a:gs pos="100000">
                    <a:schemeClr val="accent4">
                      <a:hueOff val="411741"/>
                      <a:satOff val="24701"/>
                      <a:lumOff val="3333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9525" cap="flat">
                <a:solidFill>
                  <a:schemeClr val="accent4"/>
                </a:solidFill>
                <a:prstDash val="solid"/>
                <a:round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78" name="other statements"/>
              <p:cNvSpPr txBox="1"/>
              <p:nvPr/>
            </p:nvSpPr>
            <p:spPr>
              <a:xfrm>
                <a:off x="45719" y="0"/>
                <a:ext cx="1365917" cy="650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/>
                <a:r>
                  <a:t>other statements</a:t>
                </a:r>
              </a:p>
            </p:txBody>
          </p:sp>
        </p:grpSp>
      </p:grpSp>
      <p:grpSp>
        <p:nvGrpSpPr>
          <p:cNvPr id="283" name="內容版面配置區 2"/>
          <p:cNvGrpSpPr/>
          <p:nvPr/>
        </p:nvGrpSpPr>
        <p:grpSpPr>
          <a:xfrm>
            <a:off x="3823789" y="975012"/>
            <a:ext cx="2620538" cy="2154218"/>
            <a:chOff x="0" y="0"/>
            <a:chExt cx="2620536" cy="2154216"/>
          </a:xfrm>
        </p:grpSpPr>
        <p:sp>
          <p:nvSpPr>
            <p:cNvPr id="282" name="內容版面配置區 2"/>
            <p:cNvSpPr txBox="1"/>
            <p:nvPr/>
          </p:nvSpPr>
          <p:spPr>
            <a:xfrm>
              <a:off x="38100" y="38100"/>
              <a:ext cx="2544337" cy="20780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defTabSz="850391">
                <a:spcBef>
                  <a:spcPts val="500"/>
                </a:spcBef>
                <a:defRPr sz="1860"/>
              </a:pPr>
              <a:r>
                <a:t>Set initial value of loop</a:t>
              </a:r>
              <a:endParaRPr sz="2976"/>
            </a:p>
            <a:p>
              <a:pPr defTabSz="850391">
                <a:spcBef>
                  <a:spcPts val="500"/>
                </a:spcBef>
                <a:defRPr sz="1860"/>
              </a:pPr>
              <a:r>
                <a:t>do{</a:t>
              </a:r>
              <a:endParaRPr sz="2976"/>
            </a:p>
            <a:p>
              <a:pPr defTabSz="850391">
                <a:spcBef>
                  <a:spcPts val="500"/>
                </a:spcBef>
                <a:defRPr sz="1860"/>
              </a:pPr>
              <a:r>
                <a:t>	statement(s);</a:t>
              </a:r>
              <a:endParaRPr sz="2976"/>
            </a:p>
            <a:p>
              <a:pPr defTabSz="850391">
                <a:spcBef>
                  <a:spcPts val="500"/>
                </a:spcBef>
                <a:defRPr sz="1860"/>
              </a:pPr>
              <a:r>
                <a:t>	increment</a:t>
              </a:r>
            </a:p>
            <a:p>
              <a:pPr defTabSz="850391">
                <a:spcBef>
                  <a:spcPts val="500"/>
                </a:spcBef>
                <a:defRPr sz="1860"/>
              </a:pPr>
              <a:r>
                <a:t>}</a:t>
              </a:r>
              <a:r>
                <a:rPr>
                  <a:solidFill>
                    <a:srgbClr val="C00000"/>
                  </a:solidFill>
                </a:rPr>
                <a:t>while(condition);</a:t>
              </a:r>
            </a:p>
          </p:txBody>
        </p:sp>
        <p:pic>
          <p:nvPicPr>
            <p:cNvPr id="281" name="內容版面配置區 2 Set initial value of loopdo{statement(s);increment}while(condition);" descr="內容版面配置區 2 Set initial value of loopdo{statement(s);increment}while(condition);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620537" cy="2154217"/>
            </a:xfrm>
            <a:prstGeom prst="rect">
              <a:avLst/>
            </a:prstGeom>
            <a:effectLst/>
          </p:spPr>
        </p:pic>
      </p:grpSp>
      <p:sp>
        <p:nvSpPr>
          <p:cNvPr id="284" name="直線單箭頭接點 6"/>
          <p:cNvSpPr/>
          <p:nvPr/>
        </p:nvSpPr>
        <p:spPr>
          <a:xfrm>
            <a:off x="3923927" y="3535552"/>
            <a:ext cx="2648789" cy="613529"/>
          </a:xfrm>
          <a:prstGeom prst="line">
            <a:avLst/>
          </a:prstGeom>
          <a:ln w="28575">
            <a:solidFill>
              <a:schemeClr val="accent3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5" name="文字方塊 23"/>
          <p:cNvSpPr txBox="1"/>
          <p:nvPr/>
        </p:nvSpPr>
        <p:spPr>
          <a:xfrm>
            <a:off x="4263200" y="4054021"/>
            <a:ext cx="1842897" cy="129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C00000"/>
                </a:solidFill>
              </a:defRPr>
            </a:lvl1pPr>
          </a:lstStyle>
          <a:p>
            <a:r>
              <a:t>Even if the judgment condition is not met, it will be executed at least once</a:t>
            </a:r>
          </a:p>
        </p:txBody>
      </p:sp>
      <p:pic>
        <p:nvPicPr>
          <p:cNvPr id="28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8572" y="4079100"/>
            <a:ext cx="2544367" cy="17191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9" name="群組 27"/>
          <p:cNvGrpSpPr/>
          <p:nvPr/>
        </p:nvGrpSpPr>
        <p:grpSpPr>
          <a:xfrm>
            <a:off x="6635643" y="4161942"/>
            <a:ext cx="2036827" cy="2372968"/>
            <a:chOff x="0" y="0"/>
            <a:chExt cx="2036826" cy="2372967"/>
          </a:xfrm>
        </p:grpSpPr>
        <p:pic>
          <p:nvPicPr>
            <p:cNvPr id="287" name="圖片 24" descr="圖片 24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176" t="31099" r="87799" b="51400"/>
            <a:stretch>
              <a:fillRect/>
            </a:stretch>
          </p:blipFill>
          <p:spPr>
            <a:xfrm>
              <a:off x="20601" y="-1"/>
              <a:ext cx="2016226" cy="1800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圖片 25" descr="圖片 25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9051" t="18480" r="81105" b="76599"/>
            <a:stretch>
              <a:fillRect/>
            </a:stretch>
          </p:blipFill>
          <p:spPr>
            <a:xfrm>
              <a:off x="0" y="1800199"/>
              <a:ext cx="2036827" cy="5727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0" name="圖片 28" descr="圖片 28"/>
          <p:cNvPicPr>
            <a:picLocks noChangeAspect="1"/>
          </p:cNvPicPr>
          <p:nvPr/>
        </p:nvPicPr>
        <p:blipFill>
          <a:blip r:embed="rId6">
            <a:extLst/>
          </a:blip>
          <a:srcRect l="1176" t="29666" r="87799" b="54200"/>
          <a:stretch>
            <a:fillRect/>
          </a:stretch>
        </p:blipFill>
        <p:spPr>
          <a:xfrm>
            <a:off x="1278572" y="1701055"/>
            <a:ext cx="2544225" cy="2094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1" animBg="1" advAuto="0"/>
      <p:bldP spid="285" grpId="2" animBg="1" advAuto="0"/>
      <p:bldP spid="289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標題 1"/>
          <p:cNvSpPr txBox="1">
            <a:spLocks noGrp="1"/>
          </p:cNvSpPr>
          <p:nvPr>
            <p:ph type="title"/>
          </p:nvPr>
        </p:nvSpPr>
        <p:spPr>
          <a:xfrm>
            <a:off x="1435607" y="274638"/>
            <a:ext cx="7498082" cy="1143001"/>
          </a:xfrm>
          <a:prstGeom prst="rect">
            <a:avLst/>
          </a:prstGeom>
        </p:spPr>
        <p:txBody>
          <a:bodyPr/>
          <a:lstStyle/>
          <a:p>
            <a:r>
              <a:t>break</a:t>
            </a:r>
          </a:p>
        </p:txBody>
      </p:sp>
      <p:sp>
        <p:nvSpPr>
          <p:cNvPr id="293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2411760" y="1447800"/>
            <a:ext cx="6521928" cy="4800600"/>
          </a:xfrm>
          <a:prstGeom prst="rect">
            <a:avLst/>
          </a:prstGeom>
        </p:spPr>
        <p:txBody>
          <a:bodyPr/>
          <a:lstStyle/>
          <a:p>
            <a:pPr marL="0" indent="82296">
              <a:buSzTx/>
              <a:buFont typeface="Wingdings 2"/>
              <a:buNone/>
            </a:pPr>
            <a:r>
              <a:t>for(initialization; condition;  increment)</a:t>
            </a:r>
          </a:p>
          <a:p>
            <a:pPr marL="0" indent="82296">
              <a:buSzTx/>
              <a:buFont typeface="Wingdings 2"/>
              <a:buNone/>
            </a:pPr>
            <a:r>
              <a:t>{</a:t>
            </a:r>
          </a:p>
          <a:p>
            <a:pPr marL="0" lvl="1" indent="356615">
              <a:spcBef>
                <a:spcPts val="500"/>
              </a:spcBef>
              <a:buSzTx/>
              <a:buFont typeface="Wingdings 2"/>
              <a:buNone/>
              <a:defRPr sz="2400"/>
            </a:pPr>
            <a:r>
              <a:t>Statement 1;</a:t>
            </a:r>
          </a:p>
          <a:p>
            <a:pPr marL="0" lvl="1" indent="356615">
              <a:spcBef>
                <a:spcPts val="500"/>
              </a:spcBef>
              <a:buSzTx/>
              <a:buFont typeface="Wingdings 2"/>
              <a:buNone/>
              <a:defRPr sz="2400"/>
            </a:pPr>
            <a:r>
              <a:t>Statement 2;</a:t>
            </a:r>
          </a:p>
          <a:p>
            <a:pPr marL="0" lvl="1" indent="356615">
              <a:spcBef>
                <a:spcPts val="500"/>
              </a:spcBef>
              <a:buSzTx/>
              <a:buFont typeface="Wingdings 2"/>
              <a:buNone/>
              <a:defRPr sz="2400"/>
            </a:pPr>
            <a:r>
              <a:t>…</a:t>
            </a:r>
          </a:p>
          <a:p>
            <a:pPr marL="0" lvl="1" indent="356615">
              <a:spcBef>
                <a:spcPts val="500"/>
              </a:spcBef>
              <a:buSzTx/>
              <a:buFont typeface="Wingdings 2"/>
              <a:buNone/>
              <a:defRPr sz="2400">
                <a:solidFill>
                  <a:schemeClr val="accent3"/>
                </a:solidFill>
                <a:effectLst>
                  <a:outerShdw blurRad="50800" dist="50800" dir="5400000" rotWithShape="0">
                    <a:srgbClr val="FFFFFF"/>
                  </a:outerShdw>
                </a:effectLst>
              </a:defRPr>
            </a:pPr>
            <a:r>
              <a:t>break;</a:t>
            </a:r>
          </a:p>
          <a:p>
            <a:pPr marL="0" lvl="1" indent="356615">
              <a:spcBef>
                <a:spcPts val="500"/>
              </a:spcBef>
              <a:buSzTx/>
              <a:buFont typeface="Wingdings 2"/>
              <a:buNone/>
              <a:defRPr sz="2400"/>
            </a:pPr>
            <a:r>
              <a:t>…</a:t>
            </a:r>
          </a:p>
          <a:p>
            <a:pPr marL="0" lvl="1" indent="356615">
              <a:spcBef>
                <a:spcPts val="500"/>
              </a:spcBef>
              <a:buSzTx/>
              <a:buFont typeface="Wingdings 2"/>
              <a:buNone/>
              <a:defRPr sz="2400"/>
            </a:pPr>
            <a:r>
              <a:t>statement n</a:t>
            </a:r>
          </a:p>
          <a:p>
            <a:pPr marL="0" indent="82296">
              <a:buSzTx/>
              <a:buFont typeface="Wingdings 2"/>
              <a:buNone/>
            </a:pPr>
            <a:r>
              <a:t>}</a:t>
            </a:r>
          </a:p>
        </p:txBody>
      </p:sp>
      <p:grpSp>
        <p:nvGrpSpPr>
          <p:cNvPr id="297" name="弧形箭號 (上彎) 3"/>
          <p:cNvGrpSpPr/>
          <p:nvPr/>
        </p:nvGrpSpPr>
        <p:grpSpPr>
          <a:xfrm>
            <a:off x="1372905" y="3881491"/>
            <a:ext cx="1008168" cy="2144800"/>
            <a:chOff x="0" y="0"/>
            <a:chExt cx="1008166" cy="2144799"/>
          </a:xfrm>
        </p:grpSpPr>
        <p:sp>
          <p:nvSpPr>
            <p:cNvPr id="294" name="形狀"/>
            <p:cNvSpPr/>
            <p:nvPr/>
          </p:nvSpPr>
          <p:spPr>
            <a:xfrm rot="5400000">
              <a:off x="-568317" y="568316"/>
              <a:ext cx="2144800" cy="100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67" extrusionOk="0">
                  <a:moveTo>
                    <a:pt x="20010" y="0"/>
                  </a:moveTo>
                  <a:lnTo>
                    <a:pt x="21600" y="8692"/>
                  </a:lnTo>
                  <a:lnTo>
                    <a:pt x="20533" y="8692"/>
                  </a:lnTo>
                  <a:cubicBezTo>
                    <a:pt x="18782" y="16903"/>
                    <a:pt x="14783" y="21600"/>
                    <a:pt x="10707" y="20232"/>
                  </a:cubicBezTo>
                  <a:lnTo>
                    <a:pt x="10707" y="20232"/>
                  </a:lnTo>
                  <a:cubicBezTo>
                    <a:pt x="13775" y="19202"/>
                    <a:pt x="16408" y="14873"/>
                    <a:pt x="17726" y="8692"/>
                  </a:cubicBezTo>
                  <a:lnTo>
                    <a:pt x="16660" y="8692"/>
                  </a:lnTo>
                  <a:close/>
                  <a:moveTo>
                    <a:pt x="9304" y="20466"/>
                  </a:moveTo>
                  <a:cubicBezTo>
                    <a:pt x="4165" y="20466"/>
                    <a:pt x="0" y="11303"/>
                    <a:pt x="0" y="0"/>
                  </a:cubicBezTo>
                  <a:lnTo>
                    <a:pt x="2807" y="0"/>
                  </a:lnTo>
                  <a:cubicBezTo>
                    <a:pt x="2807" y="11303"/>
                    <a:pt x="6972" y="20466"/>
                    <a:pt x="12110" y="20466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95" name="形狀"/>
            <p:cNvSpPr/>
            <p:nvPr/>
          </p:nvSpPr>
          <p:spPr>
            <a:xfrm rot="5400000">
              <a:off x="-97145" y="97198"/>
              <a:ext cx="1202510" cy="1008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94" y="21600"/>
                  </a:moveTo>
                  <a:cubicBezTo>
                    <a:pt x="7429" y="21600"/>
                    <a:pt x="0" y="11929"/>
                    <a:pt x="0" y="0"/>
                  </a:cubicBezTo>
                  <a:lnTo>
                    <a:pt x="5006" y="0"/>
                  </a:lnTo>
                  <a:cubicBezTo>
                    <a:pt x="5006" y="11929"/>
                    <a:pt x="12435" y="21600"/>
                    <a:pt x="21600" y="216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96" name="線條"/>
            <p:cNvSpPr/>
            <p:nvPr/>
          </p:nvSpPr>
          <p:spPr>
            <a:xfrm rot="5400000">
              <a:off x="-568290" y="568343"/>
              <a:ext cx="2144800" cy="1008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07" y="21353"/>
                  </a:moveTo>
                  <a:lnTo>
                    <a:pt x="10707" y="21353"/>
                  </a:lnTo>
                  <a:cubicBezTo>
                    <a:pt x="13775" y="20266"/>
                    <a:pt x="16408" y="15698"/>
                    <a:pt x="17726" y="9173"/>
                  </a:cubicBezTo>
                  <a:lnTo>
                    <a:pt x="16660" y="9173"/>
                  </a:lnTo>
                  <a:lnTo>
                    <a:pt x="20010" y="0"/>
                  </a:lnTo>
                  <a:lnTo>
                    <a:pt x="21600" y="9173"/>
                  </a:lnTo>
                  <a:lnTo>
                    <a:pt x="20533" y="9173"/>
                  </a:lnTo>
                  <a:cubicBezTo>
                    <a:pt x="19001" y="16757"/>
                    <a:pt x="15718" y="21600"/>
                    <a:pt x="12110" y="21600"/>
                  </a:cubicBezTo>
                  <a:lnTo>
                    <a:pt x="9304" y="21600"/>
                  </a:lnTo>
                  <a:cubicBezTo>
                    <a:pt x="4165" y="21600"/>
                    <a:pt x="0" y="11929"/>
                    <a:pt x="0" y="0"/>
                  </a:cubicBezTo>
                  <a:lnTo>
                    <a:pt x="2807" y="0"/>
                  </a:lnTo>
                  <a:cubicBezTo>
                    <a:pt x="2807" y="11929"/>
                    <a:pt x="6972" y="21600"/>
                    <a:pt x="12110" y="21600"/>
                  </a:cubicBezTo>
                </a:path>
              </a:pathLst>
            </a:custGeom>
            <a:noFill/>
            <a:ln w="25400" cap="flat">
              <a:solidFill>
                <a:srgbClr val="8E212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298" name="文字方塊 8"/>
          <p:cNvSpPr txBox="1"/>
          <p:nvPr/>
        </p:nvSpPr>
        <p:spPr>
          <a:xfrm>
            <a:off x="2843807" y="5590520"/>
            <a:ext cx="1512170" cy="523240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C00000"/>
                </a:solidFill>
              </a:defRPr>
            </a:lvl1pPr>
          </a:lstStyle>
          <a:p>
            <a:r>
              <a:t>…</a:t>
            </a:r>
          </a:p>
        </p:txBody>
      </p:sp>
      <p:grpSp>
        <p:nvGrpSpPr>
          <p:cNvPr id="301" name="群組 11"/>
          <p:cNvGrpSpPr/>
          <p:nvPr/>
        </p:nvGrpSpPr>
        <p:grpSpPr>
          <a:xfrm>
            <a:off x="4355976" y="4250489"/>
            <a:ext cx="4655419" cy="2033944"/>
            <a:chOff x="0" y="0"/>
            <a:chExt cx="4655418" cy="2033943"/>
          </a:xfrm>
        </p:grpSpPr>
        <p:sp>
          <p:nvSpPr>
            <p:cNvPr id="299" name="文字方塊 9"/>
            <p:cNvSpPr txBox="1"/>
            <p:nvPr/>
          </p:nvSpPr>
          <p:spPr>
            <a:xfrm>
              <a:off x="700761" y="41557"/>
              <a:ext cx="3954658" cy="1992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r>
                <a:t>If the break statement is executed, the statement in this block will not be executed.</a:t>
              </a:r>
            </a:p>
            <a:p>
              <a:r>
                <a:t>Moreover, the for loop will terminate immediately.</a:t>
              </a:r>
            </a:p>
            <a:p>
              <a:r>
                <a:t> </a:t>
              </a:r>
            </a:p>
          </p:txBody>
        </p:sp>
        <p:sp>
          <p:nvSpPr>
            <p:cNvPr id="300" name="右大括弧 10"/>
            <p:cNvSpPr/>
            <p:nvPr/>
          </p:nvSpPr>
          <p:spPr>
            <a:xfrm>
              <a:off x="0" y="0"/>
              <a:ext cx="486926" cy="811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484"/>
                    <a:pt x="10800" y="1080"/>
                  </a:cubicBezTo>
                  <a:lnTo>
                    <a:pt x="10800" y="9720"/>
                  </a:lnTo>
                  <a:cubicBezTo>
                    <a:pt x="10800" y="10316"/>
                    <a:pt x="15635" y="10800"/>
                    <a:pt x="21600" y="10800"/>
                  </a:cubicBezTo>
                  <a:cubicBezTo>
                    <a:pt x="15635" y="10800"/>
                    <a:pt x="10800" y="11284"/>
                    <a:pt x="10800" y="11880"/>
                  </a:cubicBezTo>
                  <a:lnTo>
                    <a:pt x="10800" y="20520"/>
                  </a:lnTo>
                  <a:cubicBezTo>
                    <a:pt x="10800" y="21116"/>
                    <a:pt x="5965" y="21600"/>
                    <a:pt x="0" y="21600"/>
                  </a:cubicBezTo>
                </a:path>
              </a:pathLst>
            </a:custGeom>
            <a:noFill/>
            <a:ln w="381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標題 1"/>
          <p:cNvSpPr txBox="1">
            <a:spLocks noGrp="1"/>
          </p:cNvSpPr>
          <p:nvPr>
            <p:ph type="title"/>
          </p:nvPr>
        </p:nvSpPr>
        <p:spPr>
          <a:xfrm>
            <a:off x="1435607" y="274638"/>
            <a:ext cx="7498082" cy="1143001"/>
          </a:xfrm>
          <a:prstGeom prst="rect">
            <a:avLst/>
          </a:prstGeom>
        </p:spPr>
        <p:txBody>
          <a:bodyPr/>
          <a:lstStyle/>
          <a:p>
            <a:r>
              <a:t>continue</a:t>
            </a:r>
          </a:p>
        </p:txBody>
      </p:sp>
      <p:sp>
        <p:nvSpPr>
          <p:cNvPr id="304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2843807" y="1447800"/>
            <a:ext cx="6089882" cy="4800600"/>
          </a:xfrm>
          <a:prstGeom prst="rect">
            <a:avLst/>
          </a:prstGeom>
        </p:spPr>
        <p:txBody>
          <a:bodyPr/>
          <a:lstStyle/>
          <a:p>
            <a:pPr marL="0" indent="82296">
              <a:buSzTx/>
              <a:buFont typeface="Wingdings 2"/>
              <a:buNone/>
            </a:pPr>
            <a:r>
              <a:t>for(initialization; condition; increment)</a:t>
            </a:r>
          </a:p>
          <a:p>
            <a:pPr marL="0" indent="82296">
              <a:buSzTx/>
              <a:buFont typeface="Wingdings 2"/>
              <a:buNone/>
            </a:pPr>
            <a:r>
              <a:t>{</a:t>
            </a:r>
          </a:p>
          <a:p>
            <a:pPr marL="0" lvl="1" indent="356615">
              <a:spcBef>
                <a:spcPts val="500"/>
              </a:spcBef>
              <a:buSzTx/>
              <a:buFont typeface="Wingdings 2"/>
              <a:buNone/>
              <a:defRPr sz="2400"/>
            </a:pPr>
            <a:r>
              <a:t>statement 1;</a:t>
            </a:r>
          </a:p>
          <a:p>
            <a:pPr marL="0" lvl="1" indent="356615">
              <a:spcBef>
                <a:spcPts val="500"/>
              </a:spcBef>
              <a:buSzTx/>
              <a:buFont typeface="Wingdings 2"/>
              <a:buNone/>
              <a:defRPr sz="2400"/>
            </a:pPr>
            <a:r>
              <a:t>statement 2;</a:t>
            </a:r>
          </a:p>
          <a:p>
            <a:pPr marL="0" lvl="1" indent="356615">
              <a:spcBef>
                <a:spcPts val="500"/>
              </a:spcBef>
              <a:buSzTx/>
              <a:buFont typeface="Wingdings 2"/>
              <a:buNone/>
              <a:defRPr sz="2400"/>
            </a:pPr>
            <a:r>
              <a:t>…</a:t>
            </a:r>
          </a:p>
          <a:p>
            <a:pPr marL="0" lvl="1" indent="356615">
              <a:spcBef>
                <a:spcPts val="500"/>
              </a:spcBef>
              <a:buSzTx/>
              <a:buFont typeface="Wingdings 2"/>
              <a:buNone/>
              <a:defRPr sz="2400">
                <a:solidFill>
                  <a:schemeClr val="accent3"/>
                </a:solidFill>
                <a:effectLst>
                  <a:outerShdw blurRad="50800" dist="50800" dir="5400000" rotWithShape="0">
                    <a:srgbClr val="FFFFFF"/>
                  </a:outerShdw>
                </a:effectLst>
              </a:defRPr>
            </a:pPr>
            <a:r>
              <a:t>continue;</a:t>
            </a:r>
          </a:p>
          <a:p>
            <a:pPr marL="0" lvl="1" indent="356615">
              <a:spcBef>
                <a:spcPts val="500"/>
              </a:spcBef>
              <a:buSzTx/>
              <a:buFont typeface="Wingdings 2"/>
              <a:buNone/>
              <a:defRPr sz="2400"/>
            </a:pPr>
            <a:r>
              <a:t>…</a:t>
            </a:r>
          </a:p>
          <a:p>
            <a:pPr marL="0" lvl="1" indent="356615">
              <a:spcBef>
                <a:spcPts val="500"/>
              </a:spcBef>
              <a:buSzTx/>
              <a:buFont typeface="Wingdings 2"/>
              <a:buNone/>
              <a:defRPr sz="2400"/>
            </a:pPr>
            <a:r>
              <a:t>statement n</a:t>
            </a:r>
          </a:p>
          <a:p>
            <a:pPr marL="0" indent="82296">
              <a:buSzTx/>
              <a:buFont typeface="Wingdings 2"/>
              <a:buNone/>
            </a:pPr>
            <a:r>
              <a:t>}</a:t>
            </a:r>
          </a:p>
        </p:txBody>
      </p:sp>
      <p:grpSp>
        <p:nvGrpSpPr>
          <p:cNvPr id="308" name="弧形箭號 (上彎) 3"/>
          <p:cNvGrpSpPr/>
          <p:nvPr/>
        </p:nvGrpSpPr>
        <p:grpSpPr>
          <a:xfrm>
            <a:off x="1435582" y="1591000"/>
            <a:ext cx="1372731" cy="2580157"/>
            <a:chOff x="0" y="0"/>
            <a:chExt cx="1372729" cy="2580156"/>
          </a:xfrm>
        </p:grpSpPr>
        <p:sp>
          <p:nvSpPr>
            <p:cNvPr id="305" name="形狀"/>
            <p:cNvSpPr/>
            <p:nvPr/>
          </p:nvSpPr>
          <p:spPr>
            <a:xfrm rot="5400000" flipH="1">
              <a:off x="-603714" y="603713"/>
              <a:ext cx="2580157" cy="1372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7" extrusionOk="0">
                  <a:moveTo>
                    <a:pt x="20700" y="0"/>
                  </a:moveTo>
                  <a:lnTo>
                    <a:pt x="21600" y="9979"/>
                  </a:lnTo>
                  <a:lnTo>
                    <a:pt x="20429" y="9979"/>
                  </a:lnTo>
                  <a:lnTo>
                    <a:pt x="20429" y="9979"/>
                  </a:lnTo>
                  <a:cubicBezTo>
                    <a:pt x="18539" y="17336"/>
                    <a:pt x="14756" y="21600"/>
                    <a:pt x="10814" y="20814"/>
                  </a:cubicBezTo>
                  <a:lnTo>
                    <a:pt x="10814" y="20814"/>
                  </a:lnTo>
                  <a:cubicBezTo>
                    <a:pt x="14092" y="20161"/>
                    <a:pt x="17002" y="16098"/>
                    <a:pt x="18574" y="9979"/>
                  </a:cubicBezTo>
                  <a:lnTo>
                    <a:pt x="17403" y="9979"/>
                  </a:lnTo>
                  <a:close/>
                  <a:moveTo>
                    <a:pt x="9886" y="20907"/>
                  </a:moveTo>
                  <a:cubicBezTo>
                    <a:pt x="4426" y="20907"/>
                    <a:pt x="0" y="11546"/>
                    <a:pt x="0" y="0"/>
                  </a:cubicBezTo>
                  <a:lnTo>
                    <a:pt x="1855" y="0"/>
                  </a:lnTo>
                  <a:cubicBezTo>
                    <a:pt x="1855" y="11546"/>
                    <a:pt x="6281" y="20907"/>
                    <a:pt x="11741" y="20907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06" name="形狀"/>
            <p:cNvSpPr/>
            <p:nvPr/>
          </p:nvSpPr>
          <p:spPr>
            <a:xfrm rot="5400000" flipH="1">
              <a:off x="-14888" y="1192538"/>
              <a:ext cx="1402531" cy="137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87" y="21600"/>
                  </a:moveTo>
                  <a:cubicBezTo>
                    <a:pt x="8143" y="21600"/>
                    <a:pt x="0" y="11929"/>
                    <a:pt x="0" y="0"/>
                  </a:cubicBezTo>
                  <a:lnTo>
                    <a:pt x="3413" y="0"/>
                  </a:lnTo>
                  <a:cubicBezTo>
                    <a:pt x="3413" y="11929"/>
                    <a:pt x="11555" y="21600"/>
                    <a:pt x="21600" y="216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07" name="線條"/>
            <p:cNvSpPr/>
            <p:nvPr/>
          </p:nvSpPr>
          <p:spPr>
            <a:xfrm rot="5400000" flipH="1">
              <a:off x="-603701" y="603725"/>
              <a:ext cx="2580157" cy="137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4" y="21505"/>
                  </a:moveTo>
                  <a:lnTo>
                    <a:pt x="10814" y="21505"/>
                  </a:lnTo>
                  <a:cubicBezTo>
                    <a:pt x="14092" y="20830"/>
                    <a:pt x="17002" y="16632"/>
                    <a:pt x="18574" y="10310"/>
                  </a:cubicBezTo>
                  <a:lnTo>
                    <a:pt x="17403" y="10310"/>
                  </a:lnTo>
                  <a:lnTo>
                    <a:pt x="20700" y="0"/>
                  </a:lnTo>
                  <a:lnTo>
                    <a:pt x="21600" y="10310"/>
                  </a:lnTo>
                  <a:lnTo>
                    <a:pt x="20429" y="10310"/>
                  </a:lnTo>
                  <a:lnTo>
                    <a:pt x="20429" y="10310"/>
                  </a:lnTo>
                  <a:cubicBezTo>
                    <a:pt x="18699" y="17268"/>
                    <a:pt x="15365" y="21600"/>
                    <a:pt x="11741" y="21600"/>
                  </a:cubicBezTo>
                  <a:lnTo>
                    <a:pt x="9886" y="21600"/>
                  </a:lnTo>
                  <a:cubicBezTo>
                    <a:pt x="4426" y="21600"/>
                    <a:pt x="0" y="11929"/>
                    <a:pt x="0" y="0"/>
                  </a:cubicBezTo>
                  <a:lnTo>
                    <a:pt x="1855" y="0"/>
                  </a:lnTo>
                  <a:cubicBezTo>
                    <a:pt x="1855" y="11929"/>
                    <a:pt x="6281" y="21600"/>
                    <a:pt x="11741" y="21600"/>
                  </a:cubicBezTo>
                </a:path>
              </a:pathLst>
            </a:custGeom>
            <a:noFill/>
            <a:ln w="25400" cap="flat">
              <a:solidFill>
                <a:srgbClr val="8E212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311" name="群組 4"/>
          <p:cNvGrpSpPr/>
          <p:nvPr/>
        </p:nvGrpSpPr>
        <p:grpSpPr>
          <a:xfrm>
            <a:off x="4991663" y="4626562"/>
            <a:ext cx="4063432" cy="720081"/>
            <a:chOff x="0" y="0"/>
            <a:chExt cx="4063430" cy="720080"/>
          </a:xfrm>
        </p:grpSpPr>
        <p:sp>
          <p:nvSpPr>
            <p:cNvPr id="309" name="文字方塊 5"/>
            <p:cNvSpPr/>
            <p:nvPr/>
          </p:nvSpPr>
          <p:spPr>
            <a:xfrm>
              <a:off x="621783" y="36874"/>
              <a:ext cx="344164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If the continue statement is executed, the statement in this block will not be executed.</a:t>
              </a:r>
            </a:p>
            <a:p>
              <a:r>
                <a:t>But it will continue to execute the next loop.</a:t>
              </a:r>
            </a:p>
          </p:txBody>
        </p:sp>
        <p:sp>
          <p:nvSpPr>
            <p:cNvPr id="310" name="右大括弧 6"/>
            <p:cNvSpPr/>
            <p:nvPr/>
          </p:nvSpPr>
          <p:spPr>
            <a:xfrm>
              <a:off x="0" y="0"/>
              <a:ext cx="432049" cy="720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484"/>
                    <a:pt x="10800" y="1080"/>
                  </a:cubicBezTo>
                  <a:lnTo>
                    <a:pt x="10800" y="9720"/>
                  </a:lnTo>
                  <a:cubicBezTo>
                    <a:pt x="10800" y="10316"/>
                    <a:pt x="15635" y="10800"/>
                    <a:pt x="21600" y="10800"/>
                  </a:cubicBezTo>
                  <a:cubicBezTo>
                    <a:pt x="15635" y="10800"/>
                    <a:pt x="10800" y="11284"/>
                    <a:pt x="10800" y="11880"/>
                  </a:cubicBezTo>
                  <a:lnTo>
                    <a:pt x="10800" y="20520"/>
                  </a:lnTo>
                  <a:cubicBezTo>
                    <a:pt x="10800" y="21116"/>
                    <a:pt x="5965" y="21600"/>
                    <a:pt x="0" y="21600"/>
                  </a:cubicBezTo>
                </a:path>
              </a:pathLst>
            </a:custGeom>
            <a:noFill/>
            <a:ln w="381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標題 3"/>
          <p:cNvSpPr txBox="1">
            <a:spLocks noGrp="1"/>
          </p:cNvSpPr>
          <p:nvPr>
            <p:ph type="title"/>
          </p:nvPr>
        </p:nvSpPr>
        <p:spPr>
          <a:xfrm>
            <a:off x="1435607" y="274320"/>
            <a:ext cx="7498082" cy="11430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>
              <a:defRPr>
                <a:effectLst/>
              </a:defRPr>
            </a:pPr>
            <a:r>
              <a:t>infinite loop</a:t>
            </a:r>
          </a:p>
        </p:txBody>
      </p:sp>
      <p:sp>
        <p:nvSpPr>
          <p:cNvPr id="314" name="內容版面配置區 2"/>
          <p:cNvSpPr txBox="1"/>
          <p:nvPr/>
        </p:nvSpPr>
        <p:spPr>
          <a:xfrm>
            <a:off x="1665759" y="1750098"/>
            <a:ext cx="3500119" cy="363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859536">
              <a:lnSpc>
                <a:spcPct val="80000"/>
              </a:lnSpc>
              <a:spcBef>
                <a:spcPts val="500"/>
              </a:spcBef>
              <a:defRPr sz="2256"/>
            </a:pPr>
            <a:r>
              <a:t>while(1) </a:t>
            </a:r>
          </a:p>
          <a:p>
            <a:pPr defTabSz="859536">
              <a:lnSpc>
                <a:spcPct val="80000"/>
              </a:lnSpc>
              <a:spcBef>
                <a:spcPts val="500"/>
              </a:spcBef>
              <a:defRPr sz="2256"/>
            </a:pPr>
            <a:r>
              <a:t>{</a:t>
            </a:r>
          </a:p>
          <a:p>
            <a:pPr defTabSz="859536">
              <a:lnSpc>
                <a:spcPct val="80000"/>
              </a:lnSpc>
              <a:spcBef>
                <a:spcPts val="500"/>
              </a:spcBef>
              <a:defRPr sz="2256"/>
            </a:pPr>
            <a:r>
              <a:t>       statement(s);</a:t>
            </a:r>
          </a:p>
          <a:p>
            <a:pPr defTabSz="859536">
              <a:lnSpc>
                <a:spcPct val="80000"/>
              </a:lnSpc>
              <a:spcBef>
                <a:spcPts val="500"/>
              </a:spcBef>
              <a:defRPr sz="2256"/>
            </a:pPr>
            <a:r>
              <a:t>       if(condition)</a:t>
            </a:r>
          </a:p>
          <a:p>
            <a:pPr defTabSz="859536">
              <a:lnSpc>
                <a:spcPct val="80000"/>
              </a:lnSpc>
              <a:spcBef>
                <a:spcPts val="500"/>
              </a:spcBef>
              <a:defRPr sz="2256"/>
            </a:pPr>
            <a:r>
              <a:t>       {</a:t>
            </a:r>
          </a:p>
          <a:p>
            <a:pPr defTabSz="859536">
              <a:lnSpc>
                <a:spcPct val="80000"/>
              </a:lnSpc>
              <a:spcBef>
                <a:spcPts val="500"/>
              </a:spcBef>
              <a:defRPr sz="2256"/>
            </a:pPr>
            <a:r>
              <a:t>            statement;</a:t>
            </a:r>
          </a:p>
          <a:p>
            <a:pPr defTabSz="859536">
              <a:lnSpc>
                <a:spcPct val="80000"/>
              </a:lnSpc>
              <a:spcBef>
                <a:spcPts val="500"/>
              </a:spcBef>
              <a:defRPr sz="2256"/>
            </a:pPr>
            <a:r>
              <a:t>            break;</a:t>
            </a:r>
          </a:p>
          <a:p>
            <a:pPr defTabSz="859536">
              <a:lnSpc>
                <a:spcPct val="80000"/>
              </a:lnSpc>
              <a:spcBef>
                <a:spcPts val="500"/>
              </a:spcBef>
              <a:defRPr sz="2256"/>
            </a:pPr>
            <a:r>
              <a:t>        }</a:t>
            </a:r>
          </a:p>
          <a:p>
            <a:pPr defTabSz="859536">
              <a:lnSpc>
                <a:spcPct val="80000"/>
              </a:lnSpc>
              <a:spcBef>
                <a:spcPts val="500"/>
              </a:spcBef>
              <a:defRPr sz="2256"/>
            </a:pPr>
            <a:r>
              <a:t>}</a:t>
            </a:r>
          </a:p>
        </p:txBody>
      </p:sp>
      <p:sp>
        <p:nvSpPr>
          <p:cNvPr id="315" name="文字方塊 2"/>
          <p:cNvSpPr txBox="1"/>
          <p:nvPr/>
        </p:nvSpPr>
        <p:spPr>
          <a:xfrm>
            <a:off x="2555775" y="1340767"/>
            <a:ext cx="1080121" cy="39624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Digital 1</a:t>
            </a:r>
          </a:p>
        </p:txBody>
      </p:sp>
      <p:sp>
        <p:nvSpPr>
          <p:cNvPr id="316" name="直線單箭頭接點 22"/>
          <p:cNvSpPr/>
          <p:nvPr/>
        </p:nvSpPr>
        <p:spPr>
          <a:xfrm flipH="1">
            <a:off x="2195735" y="1525434"/>
            <a:ext cx="360041" cy="273451"/>
          </a:xfrm>
          <a:prstGeom prst="line">
            <a:avLst/>
          </a:prstGeom>
          <a:ln>
            <a:solidFill>
              <a:schemeClr val="accent3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7" name="文字方塊 1"/>
          <p:cNvSpPr txBox="1"/>
          <p:nvPr/>
        </p:nvSpPr>
        <p:spPr>
          <a:xfrm>
            <a:off x="4575152" y="2665042"/>
            <a:ext cx="4661089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</a:pPr>
            <a:r>
              <a:t>Continuous execution loop</a:t>
            </a:r>
          </a:p>
          <a:p>
            <a:pPr marL="342900" indent="-342900">
              <a:buSzPct val="100000"/>
              <a:buAutoNum type="arabicPeriod"/>
            </a:pPr>
            <a:r>
              <a:t>Do not jump out of the loop until the condition is satisfied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標題 1"/>
          <p:cNvSpPr txBox="1">
            <a:spLocks noGrp="1"/>
          </p:cNvSpPr>
          <p:nvPr>
            <p:ph type="title"/>
          </p:nvPr>
        </p:nvSpPr>
        <p:spPr>
          <a:xfrm>
            <a:off x="1435607" y="274638"/>
            <a:ext cx="7498082" cy="1143001"/>
          </a:xfrm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grpSp>
        <p:nvGrpSpPr>
          <p:cNvPr id="328" name="群組 22"/>
          <p:cNvGrpSpPr/>
          <p:nvPr/>
        </p:nvGrpSpPr>
        <p:grpSpPr>
          <a:xfrm>
            <a:off x="1148787" y="1480230"/>
            <a:ext cx="3062322" cy="5189375"/>
            <a:chOff x="0" y="0"/>
            <a:chExt cx="3062321" cy="5189374"/>
          </a:xfrm>
        </p:grpSpPr>
        <p:sp>
          <p:nvSpPr>
            <p:cNvPr id="320" name="向下箭號 10"/>
            <p:cNvSpPr/>
            <p:nvPr/>
          </p:nvSpPr>
          <p:spPr>
            <a:xfrm>
              <a:off x="960608" y="3475286"/>
              <a:ext cx="732554" cy="189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8E212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21" name="圖片 13" descr="圖片 13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2200" t="12921" r="77486" b="47200"/>
            <a:stretch>
              <a:fillRect/>
            </a:stretch>
          </p:blipFill>
          <p:spPr>
            <a:xfrm>
              <a:off x="480304" y="-1"/>
              <a:ext cx="1520965" cy="33080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2" name="圖片 17" descr="圖片 17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6679" t="30870" r="61720" b="59800"/>
            <a:stretch>
              <a:fillRect/>
            </a:stretch>
          </p:blipFill>
          <p:spPr>
            <a:xfrm>
              <a:off x="-1" y="3804114"/>
              <a:ext cx="3062323" cy="1385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3" name="矩形 18"/>
            <p:cNvSpPr/>
            <p:nvPr/>
          </p:nvSpPr>
          <p:spPr>
            <a:xfrm>
              <a:off x="960608" y="1642744"/>
              <a:ext cx="880560" cy="320204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27" name="箭號: 弧形右彎 19"/>
            <p:cNvGrpSpPr/>
            <p:nvPr/>
          </p:nvGrpSpPr>
          <p:grpSpPr>
            <a:xfrm>
              <a:off x="1921217" y="1020523"/>
              <a:ext cx="400312" cy="790182"/>
              <a:chOff x="0" y="0"/>
              <a:chExt cx="400311" cy="790180"/>
            </a:xfrm>
          </p:grpSpPr>
          <p:sp>
            <p:nvSpPr>
              <p:cNvPr id="324" name="形狀"/>
              <p:cNvSpPr/>
              <p:nvPr/>
            </p:nvSpPr>
            <p:spPr>
              <a:xfrm rot="10800000">
                <a:off x="-1" y="0"/>
                <a:ext cx="400312" cy="790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32" h="21600" extrusionOk="0">
                    <a:moveTo>
                      <a:pt x="3" y="8890"/>
                    </a:moveTo>
                    <a:cubicBezTo>
                      <a:pt x="3" y="12943"/>
                      <a:pt x="6212" y="16484"/>
                      <a:pt x="15100" y="17497"/>
                    </a:cubicBezTo>
                    <a:lnTo>
                      <a:pt x="15100" y="16129"/>
                    </a:lnTo>
                    <a:lnTo>
                      <a:pt x="20132" y="19147"/>
                    </a:lnTo>
                    <a:lnTo>
                      <a:pt x="15100" y="21600"/>
                    </a:lnTo>
                    <a:lnTo>
                      <a:pt x="15100" y="20232"/>
                    </a:lnTo>
                    <a:lnTo>
                      <a:pt x="15100" y="20232"/>
                    </a:lnTo>
                    <a:cubicBezTo>
                      <a:pt x="6212" y="19219"/>
                      <a:pt x="3" y="15679"/>
                      <a:pt x="3" y="11625"/>
                    </a:cubicBezTo>
                    <a:close/>
                    <a:moveTo>
                      <a:pt x="20132" y="2735"/>
                    </a:moveTo>
                    <a:cubicBezTo>
                      <a:pt x="10211" y="2735"/>
                      <a:pt x="1769" y="5928"/>
                      <a:pt x="242" y="10257"/>
                    </a:cubicBezTo>
                    <a:lnTo>
                      <a:pt x="242" y="10257"/>
                    </a:lnTo>
                    <a:cubicBezTo>
                      <a:pt x="-1468" y="5406"/>
                      <a:pt x="6050" y="861"/>
                      <a:pt x="17035" y="106"/>
                    </a:cubicBezTo>
                    <a:cubicBezTo>
                      <a:pt x="18060" y="35"/>
                      <a:pt x="19095" y="0"/>
                      <a:pt x="20132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25" name="形狀"/>
              <p:cNvSpPr/>
              <p:nvPr/>
            </p:nvSpPr>
            <p:spPr>
              <a:xfrm rot="10800000">
                <a:off x="-1" y="414942"/>
                <a:ext cx="400312" cy="3752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32" h="21600" extrusionOk="0">
                    <a:moveTo>
                      <a:pt x="20132" y="5760"/>
                    </a:moveTo>
                    <a:cubicBezTo>
                      <a:pt x="10211" y="5760"/>
                      <a:pt x="1769" y="12483"/>
                      <a:pt x="242" y="21600"/>
                    </a:cubicBezTo>
                    <a:lnTo>
                      <a:pt x="242" y="21600"/>
                    </a:lnTo>
                    <a:cubicBezTo>
                      <a:pt x="-1468" y="11384"/>
                      <a:pt x="6050" y="1813"/>
                      <a:pt x="17035" y="223"/>
                    </a:cubicBezTo>
                    <a:cubicBezTo>
                      <a:pt x="18060" y="75"/>
                      <a:pt x="19095" y="0"/>
                      <a:pt x="20132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26" name="線條"/>
              <p:cNvSpPr/>
              <p:nvPr/>
            </p:nvSpPr>
            <p:spPr>
              <a:xfrm rot="10800000">
                <a:off x="0" y="0"/>
                <a:ext cx="400254" cy="790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890"/>
                    </a:moveTo>
                    <a:cubicBezTo>
                      <a:pt x="0" y="12943"/>
                      <a:pt x="6663" y="16484"/>
                      <a:pt x="16200" y="17497"/>
                    </a:cubicBezTo>
                    <a:lnTo>
                      <a:pt x="16200" y="16129"/>
                    </a:lnTo>
                    <a:lnTo>
                      <a:pt x="21600" y="19147"/>
                    </a:lnTo>
                    <a:lnTo>
                      <a:pt x="16200" y="21600"/>
                    </a:lnTo>
                    <a:lnTo>
                      <a:pt x="16200" y="20232"/>
                    </a:lnTo>
                    <a:lnTo>
                      <a:pt x="16200" y="20232"/>
                    </a:lnTo>
                    <a:cubicBezTo>
                      <a:pt x="6663" y="19219"/>
                      <a:pt x="0" y="15679"/>
                      <a:pt x="0" y="11625"/>
                    </a:cubicBezTo>
                    <a:lnTo>
                      <a:pt x="0" y="8890"/>
                    </a:lnTo>
                    <a:cubicBezTo>
                      <a:pt x="0" y="3980"/>
                      <a:pt x="9671" y="0"/>
                      <a:pt x="21600" y="0"/>
                    </a:cubicBezTo>
                    <a:lnTo>
                      <a:pt x="21600" y="2735"/>
                    </a:lnTo>
                    <a:cubicBezTo>
                      <a:pt x="10954" y="2735"/>
                      <a:pt x="1895" y="5928"/>
                      <a:pt x="257" y="10257"/>
                    </a:cubicBezTo>
                  </a:path>
                </a:pathLst>
              </a:custGeom>
              <a:noFill/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</p:grpSp>
      </p:grpSp>
      <p:grpSp>
        <p:nvGrpSpPr>
          <p:cNvPr id="337" name="群組 23"/>
          <p:cNvGrpSpPr/>
          <p:nvPr/>
        </p:nvGrpSpPr>
        <p:grpSpPr>
          <a:xfrm>
            <a:off x="5118376" y="1372507"/>
            <a:ext cx="2284775" cy="5404821"/>
            <a:chOff x="0" y="0"/>
            <a:chExt cx="2284774" cy="5404819"/>
          </a:xfrm>
        </p:grpSpPr>
        <p:sp>
          <p:nvSpPr>
            <p:cNvPr id="329" name="向下箭號 14"/>
            <p:cNvSpPr/>
            <p:nvPr/>
          </p:nvSpPr>
          <p:spPr>
            <a:xfrm>
              <a:off x="751086" y="3446542"/>
              <a:ext cx="707178" cy="183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8E212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30" name="圖片 6" descr="圖片 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2201" t="12857" r="77562" b="52800"/>
            <a:stretch>
              <a:fillRect/>
            </a:stretch>
          </p:blipFill>
          <p:spPr>
            <a:xfrm>
              <a:off x="463667" y="-1"/>
              <a:ext cx="1586597" cy="29938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1" name="圖片 9" descr="圖片 9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5986" t="28186" r="63387" b="57000"/>
            <a:stretch>
              <a:fillRect/>
            </a:stretch>
          </p:blipFill>
          <p:spPr>
            <a:xfrm>
              <a:off x="0" y="3672339"/>
              <a:ext cx="2209352" cy="17324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2" name="矩形 20"/>
            <p:cNvSpPr/>
            <p:nvPr/>
          </p:nvSpPr>
          <p:spPr>
            <a:xfrm>
              <a:off x="929736" y="1751154"/>
              <a:ext cx="850056" cy="309112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36" name="箭號: 弧形右彎 21"/>
            <p:cNvGrpSpPr/>
            <p:nvPr/>
          </p:nvGrpSpPr>
          <p:grpSpPr>
            <a:xfrm>
              <a:off x="1898330" y="1972228"/>
              <a:ext cx="386445" cy="762810"/>
              <a:chOff x="0" y="0"/>
              <a:chExt cx="386444" cy="762808"/>
            </a:xfrm>
          </p:grpSpPr>
          <p:sp>
            <p:nvSpPr>
              <p:cNvPr id="333" name="形狀"/>
              <p:cNvSpPr/>
              <p:nvPr/>
            </p:nvSpPr>
            <p:spPr>
              <a:xfrm flipH="1">
                <a:off x="-1" y="0"/>
                <a:ext cx="386446" cy="7628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32" h="21600" extrusionOk="0">
                    <a:moveTo>
                      <a:pt x="3" y="8890"/>
                    </a:moveTo>
                    <a:cubicBezTo>
                      <a:pt x="3" y="12943"/>
                      <a:pt x="6212" y="16484"/>
                      <a:pt x="15100" y="17497"/>
                    </a:cubicBezTo>
                    <a:lnTo>
                      <a:pt x="15100" y="16129"/>
                    </a:lnTo>
                    <a:lnTo>
                      <a:pt x="20132" y="19147"/>
                    </a:lnTo>
                    <a:lnTo>
                      <a:pt x="15100" y="21600"/>
                    </a:lnTo>
                    <a:lnTo>
                      <a:pt x="15100" y="20232"/>
                    </a:lnTo>
                    <a:lnTo>
                      <a:pt x="15100" y="20232"/>
                    </a:lnTo>
                    <a:cubicBezTo>
                      <a:pt x="6212" y="19219"/>
                      <a:pt x="3" y="15679"/>
                      <a:pt x="3" y="11625"/>
                    </a:cubicBezTo>
                    <a:close/>
                    <a:moveTo>
                      <a:pt x="20132" y="2735"/>
                    </a:moveTo>
                    <a:cubicBezTo>
                      <a:pt x="10211" y="2735"/>
                      <a:pt x="1769" y="5928"/>
                      <a:pt x="242" y="10257"/>
                    </a:cubicBezTo>
                    <a:lnTo>
                      <a:pt x="242" y="10257"/>
                    </a:lnTo>
                    <a:cubicBezTo>
                      <a:pt x="-1468" y="5406"/>
                      <a:pt x="6050" y="861"/>
                      <a:pt x="17035" y="106"/>
                    </a:cubicBezTo>
                    <a:cubicBezTo>
                      <a:pt x="18060" y="35"/>
                      <a:pt x="19095" y="0"/>
                      <a:pt x="20132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34" name="形狀"/>
              <p:cNvSpPr/>
              <p:nvPr/>
            </p:nvSpPr>
            <p:spPr>
              <a:xfrm flipH="1">
                <a:off x="-1" y="0"/>
                <a:ext cx="386446" cy="362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32" h="21600" extrusionOk="0">
                    <a:moveTo>
                      <a:pt x="20132" y="5760"/>
                    </a:moveTo>
                    <a:cubicBezTo>
                      <a:pt x="10211" y="5760"/>
                      <a:pt x="1769" y="12483"/>
                      <a:pt x="242" y="21600"/>
                    </a:cubicBezTo>
                    <a:lnTo>
                      <a:pt x="242" y="21600"/>
                    </a:lnTo>
                    <a:cubicBezTo>
                      <a:pt x="-1468" y="11384"/>
                      <a:pt x="6050" y="1813"/>
                      <a:pt x="17035" y="223"/>
                    </a:cubicBezTo>
                    <a:cubicBezTo>
                      <a:pt x="18060" y="75"/>
                      <a:pt x="19095" y="0"/>
                      <a:pt x="20132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35" name="線條"/>
              <p:cNvSpPr/>
              <p:nvPr/>
            </p:nvSpPr>
            <p:spPr>
              <a:xfrm flipH="1">
                <a:off x="0" y="0"/>
                <a:ext cx="386389" cy="7628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890"/>
                    </a:moveTo>
                    <a:cubicBezTo>
                      <a:pt x="0" y="12943"/>
                      <a:pt x="6663" y="16484"/>
                      <a:pt x="16200" y="17497"/>
                    </a:cubicBezTo>
                    <a:lnTo>
                      <a:pt x="16200" y="16129"/>
                    </a:lnTo>
                    <a:lnTo>
                      <a:pt x="21600" y="19147"/>
                    </a:lnTo>
                    <a:lnTo>
                      <a:pt x="16200" y="21600"/>
                    </a:lnTo>
                    <a:lnTo>
                      <a:pt x="16200" y="20232"/>
                    </a:lnTo>
                    <a:lnTo>
                      <a:pt x="16200" y="20232"/>
                    </a:lnTo>
                    <a:cubicBezTo>
                      <a:pt x="6663" y="19219"/>
                      <a:pt x="0" y="15679"/>
                      <a:pt x="0" y="11625"/>
                    </a:cubicBezTo>
                    <a:lnTo>
                      <a:pt x="0" y="8890"/>
                    </a:lnTo>
                    <a:cubicBezTo>
                      <a:pt x="0" y="3980"/>
                      <a:pt x="9671" y="0"/>
                      <a:pt x="21600" y="0"/>
                    </a:cubicBezTo>
                    <a:lnTo>
                      <a:pt x="21600" y="2735"/>
                    </a:lnTo>
                    <a:cubicBezTo>
                      <a:pt x="10954" y="2735"/>
                      <a:pt x="1895" y="5928"/>
                      <a:pt x="257" y="10257"/>
                    </a:cubicBezTo>
                  </a:path>
                </a:pathLst>
              </a:custGeom>
              <a:noFill/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標題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t>GENERATE RANDOM NUMBER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標題 1"/>
          <p:cNvSpPr txBox="1">
            <a:spLocks noGrp="1"/>
          </p:cNvSpPr>
          <p:nvPr>
            <p:ph type="title"/>
          </p:nvPr>
        </p:nvSpPr>
        <p:spPr>
          <a:xfrm>
            <a:off x="1435607" y="274638"/>
            <a:ext cx="7498082" cy="11430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>
              <a:defRPr>
                <a:effectLst/>
              </a:defRPr>
            </a:pPr>
            <a:r>
              <a:t>Generate random number</a:t>
            </a:r>
          </a:p>
        </p:txBody>
      </p:sp>
      <p:sp>
        <p:nvSpPr>
          <p:cNvPr id="342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260000" y="1260000"/>
            <a:ext cx="7330007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2"/>
              <a:buNone/>
              <a:defRPr sz="2200"/>
            </a:pPr>
            <a:r>
              <a:t>Generate an int type random number in the range [0,n) </a:t>
            </a:r>
          </a:p>
          <a:p>
            <a:pPr marL="0" indent="0">
              <a:buSzTx/>
              <a:buFont typeface="Wingdings 2"/>
              <a:buNone/>
              <a:defRPr sz="2200"/>
            </a:pPr>
            <a:r>
              <a:t>For example :  0 , 3 , 9 , 7 , 5 , 2 , 1 , 8 , 5 …</a:t>
            </a:r>
          </a:p>
          <a:p>
            <a:pPr marL="0" indent="0">
              <a:buSzTx/>
              <a:buFont typeface="Wingdings 2"/>
              <a:buNone/>
              <a:defRPr sz="2200"/>
            </a:pPr>
            <a:endParaRPr/>
          </a:p>
          <a:p>
            <a:pPr marL="0" indent="0">
              <a:buSzTx/>
              <a:buFont typeface="Wingdings 2"/>
              <a:buNone/>
              <a:defRPr sz="2200"/>
            </a:pPr>
            <a:r>
              <a:t>Generate an float type random number in the range [0,n) </a:t>
            </a:r>
          </a:p>
          <a:p>
            <a:pPr marL="0" indent="0">
              <a:buSzTx/>
              <a:buFont typeface="Wingdings 2"/>
              <a:buNone/>
              <a:defRPr sz="2200"/>
            </a:pPr>
            <a:r>
              <a:t>For example : 0.123 , 0.567 , 0.878 , 0.800 , 0.987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標題 1"/>
          <p:cNvSpPr txBox="1">
            <a:spLocks noGrp="1"/>
          </p:cNvSpPr>
          <p:nvPr>
            <p:ph type="title"/>
          </p:nvPr>
        </p:nvSpPr>
        <p:spPr>
          <a:xfrm>
            <a:off x="1435607" y="274638"/>
            <a:ext cx="7498082" cy="1143001"/>
          </a:xfrm>
          <a:prstGeom prst="rect">
            <a:avLst/>
          </a:prstGeom>
        </p:spPr>
        <p:txBody>
          <a:bodyPr/>
          <a:lstStyle/>
          <a:p>
            <a:pPr defTabSz="896111">
              <a:defRPr sz="3724">
                <a:effectLst>
                  <a:outerShdw blurRad="49784" dist="29400" dir="5400000" rotWithShape="0">
                    <a:srgbClr val="000000">
                      <a:alpha val="30000"/>
                    </a:srgbClr>
                  </a:outerShdw>
                </a:effectLst>
              </a:defRPr>
            </a:pPr>
            <a:r>
              <a:t>Random number generator : rand()	</a:t>
            </a:r>
          </a:p>
        </p:txBody>
      </p:sp>
      <p:sp>
        <p:nvSpPr>
          <p:cNvPr id="345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260000" y="1260000"/>
            <a:ext cx="7330007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2"/>
              <a:buNone/>
              <a:defRPr sz="2200"/>
            </a:pPr>
            <a:r>
              <a:t>Features</a:t>
            </a:r>
          </a:p>
          <a:p>
            <a:pPr marL="0" indent="0">
              <a:buSzTx/>
              <a:buFont typeface="Wingdings 2"/>
              <a:buNone/>
              <a:defRPr sz="2200"/>
            </a:pPr>
            <a:r>
              <a:t>1. Generate an integer value between [0, RAND_MAX]</a:t>
            </a:r>
            <a:endParaRPr sz="2000"/>
          </a:p>
          <a:p>
            <a:pPr marL="0" indent="0">
              <a:buSzTx/>
              <a:buFont typeface="Wingdings 2"/>
              <a:buNone/>
              <a:defRPr sz="2000"/>
            </a:pPr>
            <a:r>
              <a:t>2.  RAND_MAX varies by computer byte</a:t>
            </a:r>
          </a:p>
          <a:p>
            <a:pPr marL="0" indent="0">
              <a:buSzTx/>
              <a:buFont typeface="Wingdings 2"/>
              <a:buNone/>
              <a:defRPr sz="2000"/>
            </a:pPr>
            <a:endParaRPr/>
          </a:p>
          <a:p>
            <a:pPr marL="0" indent="0">
              <a:buSzTx/>
              <a:buFont typeface="Wingdings 2"/>
              <a:buNone/>
              <a:defRPr sz="2000"/>
            </a:pPr>
            <a:r>
              <a:t>How to generate an int type random number between [0,n)?</a:t>
            </a:r>
          </a:p>
          <a:p>
            <a:pPr marL="0" indent="0">
              <a:buSzTx/>
              <a:buFont typeface="Wingdings 2"/>
              <a:buNone/>
              <a:defRPr sz="2000"/>
            </a:pPr>
            <a:r>
              <a:t>code : </a:t>
            </a:r>
          </a:p>
          <a:p>
            <a:pPr marL="0" indent="0">
              <a:buSzTx/>
              <a:buFont typeface="Wingdings 2"/>
              <a:buNone/>
              <a:defRPr sz="2000"/>
            </a:pPr>
            <a:r>
              <a:t>	int num1 = rand()%n;</a:t>
            </a:r>
          </a:p>
          <a:p>
            <a:pPr marL="0" indent="0">
              <a:buSzTx/>
              <a:buFont typeface="Wingdings 2"/>
              <a:buNone/>
              <a:defRPr sz="2000"/>
            </a:pPr>
            <a:endParaRPr/>
          </a:p>
          <a:p>
            <a:pPr marL="0" indent="0">
              <a:buSzTx/>
              <a:buFont typeface="Wingdings 2"/>
              <a:buNone/>
              <a:defRPr sz="2000"/>
            </a:pPr>
            <a:r>
              <a:t>How to generate an float type random number between [0,n)?</a:t>
            </a:r>
          </a:p>
          <a:p>
            <a:pPr marL="0" indent="0">
              <a:buSzTx/>
              <a:buFont typeface="Wingdings 2"/>
              <a:buNone/>
              <a:defRPr sz="2000"/>
            </a:pPr>
            <a:r>
              <a:t>code : </a:t>
            </a:r>
          </a:p>
          <a:p>
            <a:pPr marL="0" indent="0">
              <a:buSzTx/>
              <a:buFont typeface="Wingdings 2"/>
              <a:buNone/>
              <a:defRPr sz="2000"/>
            </a:pPr>
            <a:r>
              <a:t>	float num2 = (float)rand()/(RAND_MAX+1.0);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圖片 12" descr="圖片 12"/>
          <p:cNvPicPr>
            <a:picLocks noChangeAspect="1"/>
          </p:cNvPicPr>
          <p:nvPr/>
        </p:nvPicPr>
        <p:blipFill>
          <a:blip r:embed="rId2">
            <a:extLst/>
          </a:blip>
          <a:srcRect l="12201" t="12650" r="53937" b="59800"/>
          <a:stretch>
            <a:fillRect/>
          </a:stretch>
        </p:blipFill>
        <p:spPr>
          <a:xfrm>
            <a:off x="1475655" y="1417637"/>
            <a:ext cx="6597909" cy="3019476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標題 1"/>
          <p:cNvSpPr txBox="1">
            <a:spLocks noGrp="1"/>
          </p:cNvSpPr>
          <p:nvPr>
            <p:ph type="title"/>
          </p:nvPr>
        </p:nvSpPr>
        <p:spPr>
          <a:xfrm>
            <a:off x="1472162" y="274638"/>
            <a:ext cx="7498082" cy="1143001"/>
          </a:xfrm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pic>
        <p:nvPicPr>
          <p:cNvPr id="349" name="圖片 6" descr="圖片 6"/>
          <p:cNvPicPr>
            <a:picLocks noChangeAspect="1"/>
          </p:cNvPicPr>
          <p:nvPr/>
        </p:nvPicPr>
        <p:blipFill>
          <a:blip r:embed="rId3">
            <a:extLst/>
          </a:blip>
          <a:srcRect l="8938" t="18416" r="81499" b="75200"/>
          <a:stretch>
            <a:fillRect/>
          </a:stretch>
        </p:blipFill>
        <p:spPr>
          <a:xfrm>
            <a:off x="5580112" y="4869160"/>
            <a:ext cx="2775757" cy="1042393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文字方塊 3"/>
          <p:cNvSpPr txBox="1"/>
          <p:nvPr/>
        </p:nvSpPr>
        <p:spPr>
          <a:xfrm>
            <a:off x="5416142" y="600794"/>
            <a:ext cx="2952329" cy="179324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seed : Each time the program is executed, the random number generated is different from the previous time the program is executed</a:t>
            </a:r>
          </a:p>
        </p:txBody>
      </p:sp>
      <p:sp>
        <p:nvSpPr>
          <p:cNvPr id="351" name="直線單箭頭接點 11"/>
          <p:cNvSpPr/>
          <p:nvPr/>
        </p:nvSpPr>
        <p:spPr>
          <a:xfrm flipH="1">
            <a:off x="3275855" y="1988840"/>
            <a:ext cx="2157838" cy="571799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標題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t>for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標題 1"/>
          <p:cNvSpPr txBox="1">
            <a:spLocks noGrp="1"/>
          </p:cNvSpPr>
          <p:nvPr>
            <p:ph type="title"/>
          </p:nvPr>
        </p:nvSpPr>
        <p:spPr>
          <a:xfrm>
            <a:off x="1436399" y="273599"/>
            <a:ext cx="7498082" cy="1143001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Exercise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endParaRPr dirty="0"/>
          </a:p>
        </p:txBody>
      </p:sp>
      <p:sp>
        <p:nvSpPr>
          <p:cNvPr id="354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259999" y="1260000"/>
            <a:ext cx="7067130" cy="4876801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  <a:defRPr sz="2600"/>
            </a:pPr>
            <a:r>
              <a:t>Please use 2 layers of for loop and printf to print out the multiplication table </a:t>
            </a:r>
          </a:p>
        </p:txBody>
      </p:sp>
      <p:pic>
        <p:nvPicPr>
          <p:cNvPr id="35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5501" y="2614194"/>
            <a:ext cx="7665871" cy="2531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標題 1"/>
          <p:cNvSpPr txBox="1">
            <a:spLocks noGrp="1"/>
          </p:cNvSpPr>
          <p:nvPr>
            <p:ph type="title"/>
          </p:nvPr>
        </p:nvSpPr>
        <p:spPr>
          <a:xfrm>
            <a:off x="1436399" y="273599"/>
            <a:ext cx="7498082" cy="1143001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Exercise</a:t>
            </a:r>
            <a:r>
              <a:rPr lang="zh-TW" altLang="en-US" dirty="0" smtClean="0"/>
              <a:t> </a:t>
            </a:r>
            <a:r>
              <a:rPr lang="en-US" altLang="zh-TW" dirty="0" smtClean="0"/>
              <a:t>2</a:t>
            </a:r>
            <a:endParaRPr dirty="0"/>
          </a:p>
        </p:txBody>
      </p:sp>
      <p:sp>
        <p:nvSpPr>
          <p:cNvPr id="358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259999" y="1260000"/>
            <a:ext cx="7067130" cy="4876801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sz="2600"/>
            </a:lvl1pPr>
          </a:lstStyle>
          <a:p>
            <a:r>
              <a:t>Use for loop to find all factors of a positive integer</a:t>
            </a:r>
          </a:p>
        </p:txBody>
      </p:sp>
      <p:pic>
        <p:nvPicPr>
          <p:cNvPr id="359" name="圖片 2" descr="圖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4987" y="2764950"/>
            <a:ext cx="7266899" cy="2955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標題 1"/>
          <p:cNvSpPr txBox="1">
            <a:spLocks noGrp="1"/>
          </p:cNvSpPr>
          <p:nvPr>
            <p:ph type="title"/>
          </p:nvPr>
        </p:nvSpPr>
        <p:spPr>
          <a:xfrm>
            <a:off x="1427624" y="300698"/>
            <a:ext cx="7498081" cy="1143001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Exercise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endParaRPr dirty="0"/>
          </a:p>
        </p:txBody>
      </p:sp>
      <p:sp>
        <p:nvSpPr>
          <p:cNvPr id="362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259999" y="1260000"/>
            <a:ext cx="7067130" cy="4876801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The 3n + 1 problem</a:t>
            </a:r>
          </a:p>
          <a:p>
            <a:pPr marL="0" indent="0">
              <a:buClrTx/>
              <a:buSzTx/>
              <a:buNone/>
              <a:defRPr sz="2000"/>
            </a:pPr>
            <a:r>
              <a:t>step 1: input n</a:t>
            </a:r>
          </a:p>
          <a:p>
            <a:pPr marL="0" indent="0">
              <a:buClrTx/>
              <a:buSzTx/>
              <a:buNone/>
              <a:defRPr sz="2000"/>
            </a:pPr>
            <a:r>
              <a:t>step 2: print n</a:t>
            </a:r>
            <a:endParaRPr sz="2400"/>
          </a:p>
          <a:p>
            <a:pPr marL="0" indent="0">
              <a:buClrTx/>
              <a:buSzTx/>
              <a:buNone/>
              <a:defRPr sz="2000"/>
            </a:pPr>
            <a:r>
              <a:t>step 3:      n=3*n+1 and go to step 2, n is odd</a:t>
            </a:r>
          </a:p>
          <a:p>
            <a:pPr marL="0" lvl="5" indent="1143000">
              <a:buClrTx/>
              <a:buSzTx/>
              <a:buNone/>
              <a:defRPr sz="2000"/>
            </a:pPr>
            <a:r>
              <a:t> end                                  , n=1</a:t>
            </a:r>
          </a:p>
          <a:p>
            <a:pPr marL="0" lvl="5" indent="1143000">
              <a:buClrTx/>
              <a:buSzTx/>
              <a:buNone/>
              <a:defRPr sz="2000"/>
            </a:pPr>
            <a:r>
              <a:t> n=n/2  and go to step 2    , else</a:t>
            </a:r>
          </a:p>
        </p:txBody>
      </p:sp>
      <p:pic>
        <p:nvPicPr>
          <p:cNvPr id="363" name="圖片 3" descr="圖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8326" y="3776902"/>
            <a:ext cx="5330476" cy="3024467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右大括弧 6"/>
          <p:cNvSpPr/>
          <p:nvPr/>
        </p:nvSpPr>
        <p:spPr>
          <a:xfrm>
            <a:off x="2022735" y="2739844"/>
            <a:ext cx="371401" cy="784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635" y="0"/>
                  <a:pt x="10800" y="484"/>
                  <a:pt x="10800" y="1080"/>
                </a:cubicBezTo>
                <a:lnTo>
                  <a:pt x="10800" y="9720"/>
                </a:lnTo>
                <a:cubicBezTo>
                  <a:pt x="10800" y="10316"/>
                  <a:pt x="5965" y="10800"/>
                  <a:pt x="0" y="10800"/>
                </a:cubicBezTo>
                <a:cubicBezTo>
                  <a:pt x="5965" y="10800"/>
                  <a:pt x="10800" y="11284"/>
                  <a:pt x="10800" y="11880"/>
                </a:cubicBezTo>
                <a:lnTo>
                  <a:pt x="10800" y="20520"/>
                </a:lnTo>
                <a:cubicBezTo>
                  <a:pt x="10800" y="21116"/>
                  <a:pt x="15635" y="21600"/>
                  <a:pt x="21600" y="21600"/>
                </a:cubicBezTo>
              </a:path>
            </a:pathLst>
          </a:custGeom>
          <a:ln w="381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標題 1"/>
          <p:cNvSpPr txBox="1">
            <a:spLocks noGrp="1"/>
          </p:cNvSpPr>
          <p:nvPr>
            <p:ph type="title"/>
          </p:nvPr>
        </p:nvSpPr>
        <p:spPr>
          <a:xfrm>
            <a:off x="1308329" y="167048"/>
            <a:ext cx="7498082" cy="1143001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Exercise</a:t>
            </a:r>
            <a:r>
              <a:rPr lang="zh-TW" altLang="en-US" dirty="0" smtClean="0"/>
              <a:t> </a:t>
            </a:r>
            <a:r>
              <a:rPr lang="en-US" altLang="zh-TW" dirty="0" smtClean="0"/>
              <a:t>4</a:t>
            </a:r>
            <a:endParaRPr dirty="0"/>
          </a:p>
        </p:txBody>
      </p:sp>
      <p:sp>
        <p:nvSpPr>
          <p:cNvPr id="367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165165" y="1053990"/>
            <a:ext cx="7498082" cy="4800601"/>
          </a:xfrm>
          <a:prstGeom prst="rect">
            <a:avLst/>
          </a:prstGeom>
        </p:spPr>
        <p:txBody>
          <a:bodyPr/>
          <a:lstStyle/>
          <a:p>
            <a:pPr marL="365759" indent="-283463">
              <a:buFont typeface="Arial"/>
              <a:buChar char="•"/>
              <a:defRPr sz="1900"/>
            </a:pPr>
            <a:r>
              <a:t>Write a program that uses While and break statements to write 5-digit password authentication. The program must meet the following conditions</a:t>
            </a:r>
          </a:p>
          <a:p>
            <a:pPr marL="365759" indent="-283463">
              <a:buFont typeface="Arial"/>
              <a:buChar char="•"/>
              <a:defRPr sz="1900"/>
            </a:pPr>
            <a:r>
              <a:t>If you make a mistake, the program will print out "請輸入密碼  (剩下次數):" </a:t>
            </a:r>
          </a:p>
          <a:p>
            <a:pPr marL="365759" indent="-283463">
              <a:buFont typeface="Arial"/>
              <a:buChar char="•"/>
              <a:defRPr sz="1900"/>
            </a:pPr>
            <a:r>
              <a:t>If the three entries are wrong, the program will print out "密碼輸入錯誤超過三次!!" and the program execution will end.</a:t>
            </a:r>
          </a:p>
          <a:p>
            <a:pPr marL="365759" indent="-283463">
              <a:defRPr sz="1900"/>
            </a:pPr>
            <a:r>
              <a:t>If the password is correct, it will print out "Password is correct, welcome back"</a:t>
            </a:r>
          </a:p>
        </p:txBody>
      </p:sp>
      <p:pic>
        <p:nvPicPr>
          <p:cNvPr id="368" name="圖片 3" descr="圖片 3"/>
          <p:cNvPicPr>
            <a:picLocks noChangeAspect="1"/>
          </p:cNvPicPr>
          <p:nvPr/>
        </p:nvPicPr>
        <p:blipFill>
          <a:blip r:embed="rId2">
            <a:extLst/>
          </a:blip>
          <a:srcRect l="33856" t="19900" r="48030" b="68634"/>
          <a:stretch>
            <a:fillRect/>
          </a:stretch>
        </p:blipFill>
        <p:spPr>
          <a:xfrm>
            <a:off x="1425936" y="5583687"/>
            <a:ext cx="3312369" cy="1179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圖片 5" descr="圖片 5"/>
          <p:cNvPicPr>
            <a:picLocks noChangeAspect="1"/>
          </p:cNvPicPr>
          <p:nvPr/>
        </p:nvPicPr>
        <p:blipFill>
          <a:blip r:embed="rId3">
            <a:extLst/>
          </a:blip>
          <a:srcRect l="11806" t="20600" r="71424" b="66233"/>
          <a:stretch>
            <a:fillRect/>
          </a:stretch>
        </p:blipFill>
        <p:spPr>
          <a:xfrm>
            <a:off x="5078436" y="4173671"/>
            <a:ext cx="3066974" cy="13544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圖片 6" descr="圖片 6"/>
          <p:cNvPicPr>
            <a:picLocks noChangeAspect="1"/>
          </p:cNvPicPr>
          <p:nvPr/>
        </p:nvPicPr>
        <p:blipFill>
          <a:blip r:embed="rId4">
            <a:extLst/>
          </a:blip>
          <a:srcRect l="1409" t="2843" r="81893" b="85699"/>
          <a:stretch>
            <a:fillRect/>
          </a:stretch>
        </p:blipFill>
        <p:spPr>
          <a:xfrm>
            <a:off x="1425936" y="4211771"/>
            <a:ext cx="3312369" cy="1278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標題 1"/>
          <p:cNvSpPr txBox="1">
            <a:spLocks noGrp="1"/>
          </p:cNvSpPr>
          <p:nvPr>
            <p:ph type="title"/>
          </p:nvPr>
        </p:nvSpPr>
        <p:spPr>
          <a:xfrm>
            <a:off x="1435607" y="274638"/>
            <a:ext cx="7498082" cy="1143001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Exercise</a:t>
            </a:r>
            <a:r>
              <a:rPr lang="zh-TW" altLang="en-US" dirty="0" smtClean="0"/>
              <a:t> </a:t>
            </a:r>
            <a:r>
              <a:rPr lang="en-US" altLang="zh-TW" dirty="0" smtClean="0"/>
              <a:t>5</a:t>
            </a:r>
            <a:endParaRPr dirty="0"/>
          </a:p>
        </p:txBody>
      </p:sp>
      <p:sp>
        <p:nvSpPr>
          <p:cNvPr id="373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414620" y="1196751"/>
            <a:ext cx="7498082" cy="48006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Please use a random number generator to generate three coordinate points. The x and y values of each coordinate point must be floating-point numbers and the range is between (-6.0, 7.0). Finally, use the following formula to calculate the three points Triangle area</a:t>
            </a:r>
          </a:p>
          <a:p>
            <a:pPr>
              <a:defRPr sz="2500"/>
            </a:pPr>
            <a:r>
              <a:t>Note: Floating point number is output to the first decimal point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4" name="文字方塊 3"/>
              <p:cNvSpPr txBox="1"/>
              <p:nvPr/>
            </p:nvSpPr>
            <p:spPr>
              <a:xfrm>
                <a:off x="1705947" y="4458400"/>
                <a:ext cx="2860890" cy="156881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r>
                  <a:t>Area = </a:t>
                </a:r>
                <a14:m>
                  <m:oMath xmlns:m="http://schemas.openxmlformats.org/officeDocument/2006/math">
                    <m:f>
                      <m:f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sz="21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sz="21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sz="215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sz="215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sz="215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sz="215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sz="215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sz="215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sz="215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sz="215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sz="215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sz="215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sz="215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sz="215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3  </m:t>
                                      </m:r>
                                    </m:e>
                                  </m:mr>
                                </m:m>
                                <m:eqArr>
                                  <m:eqArrPr>
                                    <m:ctrlPr>
                                      <a:rPr sz="21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sz="21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sz="21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sz="21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sz="21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d>
                          </m:e>
                        </m:d>
                      </m:num>
                      <m:den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/>
              </a:p>
            </p:txBody>
          </p:sp>
        </mc:Choice>
        <mc:Fallback>
          <p:sp>
            <p:nvSpPr>
              <p:cNvPr id="37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947" y="4458400"/>
                <a:ext cx="2860890" cy="1568817"/>
              </a:xfrm>
              <a:prstGeom prst="rect">
                <a:avLst/>
              </a:prstGeom>
              <a:blipFill>
                <a:blip r:embed="rId2"/>
                <a:stretch>
                  <a:fillRect l="-341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5" name="圖片 4" descr="圖片 4"/>
          <p:cNvPicPr>
            <a:picLocks noChangeAspect="1"/>
          </p:cNvPicPr>
          <p:nvPr/>
        </p:nvPicPr>
        <p:blipFill>
          <a:blip r:embed="rId3">
            <a:extLst/>
          </a:blip>
          <a:srcRect l="46772" t="29000" r="42911" b="61200"/>
          <a:stretch>
            <a:fillRect/>
          </a:stretch>
        </p:blipFill>
        <p:spPr>
          <a:xfrm>
            <a:off x="4623020" y="4387542"/>
            <a:ext cx="3704330" cy="19795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標題 1"/>
          <p:cNvSpPr txBox="1">
            <a:spLocks noGrp="1"/>
          </p:cNvSpPr>
          <p:nvPr>
            <p:ph type="title"/>
          </p:nvPr>
        </p:nvSpPr>
        <p:spPr>
          <a:xfrm>
            <a:off x="1435607" y="274638"/>
            <a:ext cx="7498082" cy="1143001"/>
          </a:xfrm>
          <a:prstGeom prst="rect">
            <a:avLst/>
          </a:prstGeom>
        </p:spPr>
        <p:txBody>
          <a:bodyPr/>
          <a:lstStyle/>
          <a:p>
            <a:r>
              <a:t>For loop </a:t>
            </a:r>
          </a:p>
        </p:txBody>
      </p:sp>
      <p:sp>
        <p:nvSpPr>
          <p:cNvPr id="117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260000" y="1260000"/>
            <a:ext cx="7330007" cy="45259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2"/>
              <a:buNone/>
              <a:defRPr sz="2200"/>
            </a:pPr>
            <a:r>
              <a:t>for( initialization；condition；increment ) </a:t>
            </a:r>
          </a:p>
          <a:p>
            <a:pPr marL="0" indent="0">
              <a:buSzTx/>
              <a:buFont typeface="Wingdings 2"/>
              <a:buNone/>
              <a:defRPr sz="2200"/>
            </a:pPr>
            <a:r>
              <a:t>{ </a:t>
            </a:r>
          </a:p>
          <a:p>
            <a:pPr marL="0" indent="0">
              <a:buSzTx/>
              <a:buFont typeface="Wingdings 2"/>
              <a:buNone/>
              <a:defRPr sz="2200"/>
            </a:pPr>
            <a:r>
              <a:t>   statement(s)；</a:t>
            </a:r>
          </a:p>
          <a:p>
            <a:pPr marL="0" indent="0">
              <a:buSzTx/>
              <a:buFont typeface="Wingdings 2"/>
              <a:buNone/>
              <a:defRPr sz="2200"/>
            </a:pPr>
            <a:r>
              <a:t>} </a:t>
            </a:r>
          </a:p>
        </p:txBody>
      </p:sp>
      <p:grpSp>
        <p:nvGrpSpPr>
          <p:cNvPr id="143" name="群組 90"/>
          <p:cNvGrpSpPr/>
          <p:nvPr/>
        </p:nvGrpSpPr>
        <p:grpSpPr>
          <a:xfrm>
            <a:off x="4052196" y="1927871"/>
            <a:ext cx="4938357" cy="2952328"/>
            <a:chOff x="0" y="0"/>
            <a:chExt cx="4938356" cy="2952327"/>
          </a:xfrm>
        </p:grpSpPr>
        <p:grpSp>
          <p:nvGrpSpPr>
            <p:cNvPr id="139" name="群組 85"/>
            <p:cNvGrpSpPr/>
            <p:nvPr/>
          </p:nvGrpSpPr>
          <p:grpSpPr>
            <a:xfrm>
              <a:off x="-1" y="0"/>
              <a:ext cx="3253261" cy="2952328"/>
              <a:chOff x="0" y="0"/>
              <a:chExt cx="3253259" cy="2952327"/>
            </a:xfrm>
          </p:grpSpPr>
          <p:sp>
            <p:nvSpPr>
              <p:cNvPr id="118" name="直線單箭頭接點 71"/>
              <p:cNvSpPr/>
              <p:nvPr/>
            </p:nvSpPr>
            <p:spPr>
              <a:xfrm>
                <a:off x="1481749" y="469093"/>
                <a:ext cx="1" cy="490818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  <a:tailEnd type="triangle" w="med" len="med"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121" name="矩形 72"/>
              <p:cNvGrpSpPr/>
              <p:nvPr/>
            </p:nvGrpSpPr>
            <p:grpSpPr>
              <a:xfrm>
                <a:off x="706002" y="1807437"/>
                <a:ext cx="1551495" cy="469094"/>
                <a:chOff x="0" y="0"/>
                <a:chExt cx="1551494" cy="469093"/>
              </a:xfrm>
            </p:grpSpPr>
            <p:sp>
              <p:nvSpPr>
                <p:cNvPr id="119" name="矩形"/>
                <p:cNvSpPr/>
                <p:nvPr/>
              </p:nvSpPr>
              <p:spPr>
                <a:xfrm>
                  <a:off x="-1" y="-1"/>
                  <a:ext cx="1551496" cy="46909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hueOff val="-907734"/>
                        <a:satOff val="-42250"/>
                        <a:lumOff val="54825"/>
                      </a:schemeClr>
                    </a:gs>
                    <a:gs pos="50000">
                      <a:srgbClr val="E9C1B8"/>
                    </a:gs>
                    <a:gs pos="97000">
                      <a:srgbClr val="E5ACA0"/>
                    </a:gs>
                    <a:gs pos="100000">
                      <a:schemeClr val="accent5">
                        <a:hueOff val="-881028"/>
                        <a:satOff val="-32795"/>
                        <a:lumOff val="44103"/>
                      </a:schemeClr>
                    </a:gs>
                  </a:gsLst>
                  <a:path path="circle">
                    <a:fillToRect l="37721" t="-19636" r="62278" b="119636"/>
                  </a:path>
                </a:gradFill>
                <a:ln w="9525" cap="flat">
                  <a:solidFill>
                    <a:schemeClr val="accent5"/>
                  </a:solidFill>
                  <a:prstDash val="solid"/>
                  <a:round/>
                </a:ln>
                <a:effectLst>
                  <a:outerShdw blurRad="63500" dist="25400" dir="5400000" rotWithShape="0">
                    <a:srgbClr val="000000">
                      <a:alpha val="43137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20" name="code block"/>
                <p:cNvSpPr txBox="1"/>
                <p:nvPr/>
              </p:nvSpPr>
              <p:spPr>
                <a:xfrm>
                  <a:off x="45719" y="49126"/>
                  <a:ext cx="1460056" cy="370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/>
                  <a:r>
                    <a:t>code block</a:t>
                  </a:r>
                </a:p>
              </p:txBody>
            </p:sp>
          </p:grpSp>
          <p:grpSp>
            <p:nvGrpSpPr>
              <p:cNvPr id="124" name="矩形 73"/>
              <p:cNvGrpSpPr/>
              <p:nvPr/>
            </p:nvGrpSpPr>
            <p:grpSpPr>
              <a:xfrm>
                <a:off x="706002" y="0"/>
                <a:ext cx="1551495" cy="469094"/>
                <a:chOff x="0" y="0"/>
                <a:chExt cx="1551494" cy="469093"/>
              </a:xfrm>
            </p:grpSpPr>
            <p:sp>
              <p:nvSpPr>
                <p:cNvPr id="122" name="矩形"/>
                <p:cNvSpPr/>
                <p:nvPr/>
              </p:nvSpPr>
              <p:spPr>
                <a:xfrm>
                  <a:off x="-1" y="-1"/>
                  <a:ext cx="1551496" cy="46909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hueOff val="-907734"/>
                        <a:satOff val="-42250"/>
                        <a:lumOff val="54825"/>
                      </a:schemeClr>
                    </a:gs>
                    <a:gs pos="50000">
                      <a:srgbClr val="E9C1B8"/>
                    </a:gs>
                    <a:gs pos="97000">
                      <a:srgbClr val="E5ACA0"/>
                    </a:gs>
                    <a:gs pos="100000">
                      <a:schemeClr val="accent5">
                        <a:hueOff val="-881028"/>
                        <a:satOff val="-32795"/>
                        <a:lumOff val="44103"/>
                      </a:schemeClr>
                    </a:gs>
                  </a:gsLst>
                  <a:path path="circle">
                    <a:fillToRect l="37721" t="-19636" r="62278" b="119636"/>
                  </a:path>
                </a:gradFill>
                <a:ln w="9525" cap="flat">
                  <a:solidFill>
                    <a:schemeClr val="accent5"/>
                  </a:solidFill>
                  <a:prstDash val="solid"/>
                  <a:round/>
                </a:ln>
                <a:effectLst>
                  <a:outerShdw blurRad="63500" dist="25400" dir="5400000" rotWithShape="0">
                    <a:srgbClr val="000000">
                      <a:alpha val="43137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23" name="initialization"/>
                <p:cNvSpPr txBox="1"/>
                <p:nvPr/>
              </p:nvSpPr>
              <p:spPr>
                <a:xfrm>
                  <a:off x="45719" y="49126"/>
                  <a:ext cx="1460056" cy="370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/>
                </a:lstStyle>
                <a:p>
                  <a:r>
                    <a:t>initialization</a:t>
                  </a:r>
                </a:p>
              </p:txBody>
            </p:sp>
          </p:grpSp>
          <p:grpSp>
            <p:nvGrpSpPr>
              <p:cNvPr id="127" name="矩形 75"/>
              <p:cNvGrpSpPr/>
              <p:nvPr/>
            </p:nvGrpSpPr>
            <p:grpSpPr>
              <a:xfrm>
                <a:off x="706002" y="2483234"/>
                <a:ext cx="1551495" cy="469094"/>
                <a:chOff x="0" y="0"/>
                <a:chExt cx="1551494" cy="469093"/>
              </a:xfrm>
            </p:grpSpPr>
            <p:sp>
              <p:nvSpPr>
                <p:cNvPr id="125" name="矩形"/>
                <p:cNvSpPr/>
                <p:nvPr/>
              </p:nvSpPr>
              <p:spPr>
                <a:xfrm>
                  <a:off x="-1" y="-1"/>
                  <a:ext cx="1551496" cy="46909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hueOff val="-907734"/>
                        <a:satOff val="-42250"/>
                        <a:lumOff val="54825"/>
                      </a:schemeClr>
                    </a:gs>
                    <a:gs pos="50000">
                      <a:srgbClr val="E9C1B8"/>
                    </a:gs>
                    <a:gs pos="97000">
                      <a:srgbClr val="E5ACA0"/>
                    </a:gs>
                    <a:gs pos="100000">
                      <a:schemeClr val="accent5">
                        <a:hueOff val="-881028"/>
                        <a:satOff val="-32795"/>
                        <a:lumOff val="44103"/>
                      </a:schemeClr>
                    </a:gs>
                  </a:gsLst>
                  <a:path path="circle">
                    <a:fillToRect l="37721" t="-19636" r="62278" b="119636"/>
                  </a:path>
                </a:gradFill>
                <a:ln w="9525" cap="flat">
                  <a:solidFill>
                    <a:schemeClr val="accent5"/>
                  </a:solidFill>
                  <a:prstDash val="solid"/>
                  <a:round/>
                </a:ln>
                <a:effectLst>
                  <a:outerShdw blurRad="63500" dist="25400" dir="5400000" rotWithShape="0">
                    <a:srgbClr val="000000">
                      <a:alpha val="43137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26" name="increment"/>
                <p:cNvSpPr txBox="1"/>
                <p:nvPr/>
              </p:nvSpPr>
              <p:spPr>
                <a:xfrm>
                  <a:off x="45719" y="49126"/>
                  <a:ext cx="1460056" cy="370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/>
                </a:lstStyle>
                <a:p>
                  <a:r>
                    <a:t>increment</a:t>
                  </a:r>
                </a:p>
              </p:txBody>
            </p:sp>
          </p:grpSp>
          <p:grpSp>
            <p:nvGrpSpPr>
              <p:cNvPr id="130" name="流程圖: 決策 76"/>
              <p:cNvGrpSpPr/>
              <p:nvPr/>
            </p:nvGrpSpPr>
            <p:grpSpPr>
              <a:xfrm>
                <a:off x="366613" y="959910"/>
                <a:ext cx="2230273" cy="617777"/>
                <a:chOff x="0" y="0"/>
                <a:chExt cx="2230272" cy="617776"/>
              </a:xfrm>
            </p:grpSpPr>
            <p:sp>
              <p:nvSpPr>
                <p:cNvPr id="128" name="形狀"/>
                <p:cNvSpPr/>
                <p:nvPr/>
              </p:nvSpPr>
              <p:spPr>
                <a:xfrm>
                  <a:off x="0" y="-1"/>
                  <a:ext cx="2230274" cy="6177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0"/>
                      </a:lnTo>
                      <a:lnTo>
                        <a:pt x="21600" y="10800"/>
                      </a:lnTo>
                      <a:lnTo>
                        <a:pt x="10800" y="216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hueOff val="-693137"/>
                        <a:lumOff val="39283"/>
                      </a:schemeClr>
                    </a:gs>
                    <a:gs pos="50000">
                      <a:srgbClr val="FFE4C7"/>
                    </a:gs>
                    <a:gs pos="97000">
                      <a:srgbClr val="FFDDB4"/>
                    </a:gs>
                    <a:gs pos="100000">
                      <a:schemeClr val="accent2">
                        <a:hueOff val="-601489"/>
                        <a:lumOff val="32568"/>
                      </a:schemeClr>
                    </a:gs>
                  </a:gsLst>
                  <a:path path="circle">
                    <a:fillToRect l="37721" t="-19636" r="62278" b="119636"/>
                  </a:path>
                </a:gradFill>
                <a:ln w="9525" cap="flat">
                  <a:solidFill>
                    <a:schemeClr val="accent2"/>
                  </a:solidFill>
                  <a:prstDash val="solid"/>
                  <a:round/>
                </a:ln>
                <a:effectLst>
                  <a:outerShdw blurRad="63500" dist="25400" dir="5400000" rotWithShape="0">
                    <a:srgbClr val="000000">
                      <a:alpha val="43137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29" name="condition"/>
                <p:cNvSpPr txBox="1"/>
                <p:nvPr/>
              </p:nvSpPr>
              <p:spPr>
                <a:xfrm>
                  <a:off x="603288" y="123467"/>
                  <a:ext cx="1023697" cy="370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/>
                </a:lstStyle>
                <a:p>
                  <a:r>
                    <a:t>condition</a:t>
                  </a:r>
                </a:p>
              </p:txBody>
            </p:sp>
          </p:grpSp>
          <p:sp>
            <p:nvSpPr>
              <p:cNvPr id="131" name="直線單箭頭接點 77"/>
              <p:cNvSpPr/>
              <p:nvPr/>
            </p:nvSpPr>
            <p:spPr>
              <a:xfrm>
                <a:off x="1481749" y="1577687"/>
                <a:ext cx="1" cy="229751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  <a:tailEnd type="triangle" w="med" len="med"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2" name="直線單箭頭接點 78"/>
              <p:cNvSpPr/>
              <p:nvPr/>
            </p:nvSpPr>
            <p:spPr>
              <a:xfrm>
                <a:off x="1481749" y="2276530"/>
                <a:ext cx="1" cy="206704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  <a:tailEnd type="triangle" w="med" len="med"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3" name="直線單箭頭接點 79"/>
              <p:cNvSpPr/>
              <p:nvPr/>
            </p:nvSpPr>
            <p:spPr>
              <a:xfrm>
                <a:off x="2596886" y="1268799"/>
                <a:ext cx="643891" cy="1"/>
              </a:xfrm>
              <a:prstGeom prst="line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  <a:tailEnd type="triangle" w="med" len="med"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4" name="直線接點 80"/>
              <p:cNvSpPr/>
              <p:nvPr/>
            </p:nvSpPr>
            <p:spPr>
              <a:xfrm flipH="1">
                <a:off x="0" y="2717781"/>
                <a:ext cx="706003" cy="1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5" name="直線接點 81"/>
              <p:cNvSpPr/>
              <p:nvPr/>
            </p:nvSpPr>
            <p:spPr>
              <a:xfrm flipV="1">
                <a:off x="0" y="714502"/>
                <a:ext cx="1" cy="2003281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6" name="直線單箭頭接點 82"/>
              <p:cNvSpPr/>
              <p:nvPr/>
            </p:nvSpPr>
            <p:spPr>
              <a:xfrm>
                <a:off x="0" y="714502"/>
                <a:ext cx="1481750" cy="1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  <a:tailEnd type="triangle" w="med" len="med"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7" name="矩形 83"/>
              <p:cNvSpPr txBox="1"/>
              <p:nvPr/>
            </p:nvSpPr>
            <p:spPr>
              <a:xfrm>
                <a:off x="1783411" y="1487141"/>
                <a:ext cx="498052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r>
                  <a:t>true</a:t>
                </a:r>
              </a:p>
            </p:txBody>
          </p:sp>
          <p:sp>
            <p:nvSpPr>
              <p:cNvPr id="138" name="矩形 84"/>
              <p:cNvSpPr txBox="1"/>
              <p:nvPr/>
            </p:nvSpPr>
            <p:spPr>
              <a:xfrm>
                <a:off x="2666246" y="945712"/>
                <a:ext cx="587014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r>
                  <a:t>false</a:t>
                </a:r>
              </a:p>
            </p:txBody>
          </p:sp>
        </p:grpSp>
        <p:grpSp>
          <p:nvGrpSpPr>
            <p:cNvPr id="142" name="矩形 86"/>
            <p:cNvGrpSpPr/>
            <p:nvPr/>
          </p:nvGrpSpPr>
          <p:grpSpPr>
            <a:xfrm>
              <a:off x="3242240" y="922845"/>
              <a:ext cx="1696116" cy="650241"/>
              <a:chOff x="0" y="0"/>
              <a:chExt cx="1696115" cy="650240"/>
            </a:xfrm>
          </p:grpSpPr>
          <p:sp>
            <p:nvSpPr>
              <p:cNvPr id="140" name="矩形"/>
              <p:cNvSpPr/>
              <p:nvPr/>
            </p:nvSpPr>
            <p:spPr>
              <a:xfrm>
                <a:off x="0" y="90573"/>
                <a:ext cx="1696116" cy="46909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459407"/>
                      <a:satOff val="13339"/>
                      <a:lumOff val="43074"/>
                    </a:schemeClr>
                  </a:gs>
                  <a:gs pos="50000">
                    <a:srgbClr val="D8F2B7"/>
                  </a:gs>
                  <a:gs pos="97000">
                    <a:srgbClr val="CDF09E"/>
                  </a:gs>
                  <a:gs pos="100000">
                    <a:schemeClr val="accent4">
                      <a:hueOff val="411741"/>
                      <a:satOff val="24701"/>
                      <a:lumOff val="3333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9525" cap="flat">
                <a:solidFill>
                  <a:schemeClr val="accent4"/>
                </a:solidFill>
                <a:prstDash val="solid"/>
                <a:round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1" name="other statements"/>
              <p:cNvSpPr txBox="1"/>
              <p:nvPr/>
            </p:nvSpPr>
            <p:spPr>
              <a:xfrm>
                <a:off x="45719" y="0"/>
                <a:ext cx="1604677" cy="650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/>
              </a:lstStyle>
              <a:p>
                <a:r>
                  <a:t>other statements</a:t>
                </a:r>
              </a:p>
            </p:txBody>
          </p:sp>
        </p:grpSp>
      </p:grpSp>
      <p:grpSp>
        <p:nvGrpSpPr>
          <p:cNvPr id="146" name="群組 2"/>
          <p:cNvGrpSpPr/>
          <p:nvPr/>
        </p:nvGrpSpPr>
        <p:grpSpPr>
          <a:xfrm>
            <a:off x="1409122" y="4714342"/>
            <a:ext cx="5498927" cy="2076451"/>
            <a:chOff x="0" y="0"/>
            <a:chExt cx="5498926" cy="2076450"/>
          </a:xfrm>
        </p:grpSpPr>
        <p:pic>
          <p:nvPicPr>
            <p:cNvPr id="144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384376" y="416864"/>
              <a:ext cx="2114551" cy="1428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2933701" cy="2076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標題 1"/>
          <p:cNvSpPr txBox="1">
            <a:spLocks noGrp="1"/>
          </p:cNvSpPr>
          <p:nvPr>
            <p:ph type="title"/>
          </p:nvPr>
        </p:nvSpPr>
        <p:spPr>
          <a:xfrm>
            <a:off x="1435607" y="274638"/>
            <a:ext cx="7498082" cy="1143001"/>
          </a:xfrm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pic>
        <p:nvPicPr>
          <p:cNvPr id="14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663" y="1844824"/>
            <a:ext cx="3590926" cy="3448051"/>
          </a:xfrm>
          <a:prstGeom prst="rect">
            <a:avLst/>
          </a:prstGeom>
          <a:ln>
            <a:solidFill>
              <a:srgbClr val="B30D0D"/>
            </a:solidFill>
            <a:miter/>
          </a:ln>
        </p:spPr>
      </p:pic>
      <p:pic>
        <p:nvPicPr>
          <p:cNvPr id="150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0112" y="2244240"/>
            <a:ext cx="3086101" cy="11906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群組 10"/>
          <p:cNvGrpSpPr/>
          <p:nvPr/>
        </p:nvGrpSpPr>
        <p:grpSpPr>
          <a:xfrm>
            <a:off x="2195735" y="4024314"/>
            <a:ext cx="4815063" cy="645905"/>
            <a:chOff x="0" y="0"/>
            <a:chExt cx="4815061" cy="645904"/>
          </a:xfrm>
        </p:grpSpPr>
        <p:sp>
          <p:nvSpPr>
            <p:cNvPr id="151" name="直線單箭頭接點 3"/>
            <p:cNvSpPr/>
            <p:nvPr/>
          </p:nvSpPr>
          <p:spPr>
            <a:xfrm>
              <a:off x="1224135" y="196773"/>
              <a:ext cx="2736306" cy="285565"/>
            </a:xfrm>
            <a:prstGeom prst="line">
              <a:avLst/>
            </a:prstGeom>
            <a:noFill/>
            <a:ln w="19050" cap="flat">
              <a:solidFill>
                <a:srgbClr val="B30D0D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" name="矩形 7"/>
            <p:cNvSpPr/>
            <p:nvPr/>
          </p:nvSpPr>
          <p:spPr>
            <a:xfrm>
              <a:off x="0" y="-1"/>
              <a:ext cx="1146905" cy="305115"/>
            </a:xfrm>
            <a:prstGeom prst="rect">
              <a:avLst/>
            </a:prstGeom>
            <a:noFill/>
            <a:ln w="25400" cap="flat">
              <a:solidFill>
                <a:srgbClr val="B30D0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53" name="圖片 8" descr="圖片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960440" y="372799"/>
              <a:ext cx="828676" cy="2190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4" name="矩形 12"/>
            <p:cNvSpPr/>
            <p:nvPr/>
          </p:nvSpPr>
          <p:spPr>
            <a:xfrm>
              <a:off x="3960440" y="305112"/>
              <a:ext cx="854622" cy="340792"/>
            </a:xfrm>
            <a:prstGeom prst="rect">
              <a:avLst/>
            </a:prstGeom>
            <a:noFill/>
            <a:ln w="25400" cap="flat">
              <a:solidFill>
                <a:srgbClr val="B30D0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標題 1"/>
          <p:cNvSpPr txBox="1">
            <a:spLocks noGrp="1"/>
          </p:cNvSpPr>
          <p:nvPr>
            <p:ph type="title"/>
          </p:nvPr>
        </p:nvSpPr>
        <p:spPr>
          <a:xfrm>
            <a:off x="1435607" y="274638"/>
            <a:ext cx="7498082" cy="114300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Compound Assignment Operators</a:t>
            </a:r>
          </a:p>
        </p:txBody>
      </p:sp>
      <p:graphicFrame>
        <p:nvGraphicFramePr>
          <p:cNvPr id="158" name="內容版面配置區 3"/>
          <p:cNvGraphicFramePr/>
          <p:nvPr/>
        </p:nvGraphicFramePr>
        <p:xfrm>
          <a:off x="1435608" y="1417637"/>
          <a:ext cx="5438395" cy="468052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812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2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27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564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Compound
Assignment  operator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Sample    expression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Assign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12">
                <a:tc gridSpan="3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Assume：a=12</a:t>
                      </a:r>
                    </a:p>
                  </a:txBody>
                  <a:tcPr marL="45720" marR="45720" horzOverflow="overflow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81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 +=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a += 7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a = 19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81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 -=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a -= 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a = 8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581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 *=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a *= 5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a = 60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581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 /=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a /= 3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a = 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581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 %=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a %= 9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a = 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9" name="文字方塊 2"/>
          <p:cNvSpPr txBox="1"/>
          <p:nvPr/>
        </p:nvSpPr>
        <p:spPr>
          <a:xfrm>
            <a:off x="1435607" y="6236775"/>
            <a:ext cx="7386026" cy="67564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Can be recognized as adding, subtracting, multiplying and dividing to itself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標題 1"/>
          <p:cNvSpPr txBox="1">
            <a:spLocks noGrp="1"/>
          </p:cNvSpPr>
          <p:nvPr>
            <p:ph type="title"/>
          </p:nvPr>
        </p:nvSpPr>
        <p:spPr>
          <a:xfrm>
            <a:off x="1331639" y="315195"/>
            <a:ext cx="7498082" cy="1143001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Nested for Loop</a:t>
            </a:r>
          </a:p>
        </p:txBody>
      </p:sp>
      <p:grpSp>
        <p:nvGrpSpPr>
          <p:cNvPr id="203" name="群組 27"/>
          <p:cNvGrpSpPr/>
          <p:nvPr/>
        </p:nvGrpSpPr>
        <p:grpSpPr>
          <a:xfrm>
            <a:off x="1115615" y="1236251"/>
            <a:ext cx="7128793" cy="5289093"/>
            <a:chOff x="0" y="0"/>
            <a:chExt cx="7128791" cy="5289092"/>
          </a:xfrm>
        </p:grpSpPr>
        <p:sp>
          <p:nvSpPr>
            <p:cNvPr id="162" name="直線單箭頭接點 28"/>
            <p:cNvSpPr/>
            <p:nvPr/>
          </p:nvSpPr>
          <p:spPr>
            <a:xfrm>
              <a:off x="3523537" y="2524084"/>
              <a:ext cx="1" cy="290304"/>
            </a:xfrm>
            <a:prstGeom prst="line">
              <a:avLst/>
            </a:prstGeom>
            <a:noFill/>
            <a:ln w="25400" cap="flat">
              <a:solidFill>
                <a:schemeClr val="accent3"/>
              </a:solidFill>
              <a:prstDash val="solid"/>
              <a:round/>
              <a:tailEnd type="triangle" w="med" len="med"/>
            </a:ln>
            <a:effectLst>
              <a:outerShdw blurRad="63500" dist="25400" dir="5400000" rotWithShape="0">
                <a:srgbClr val="000000">
                  <a:alpha val="43137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02" name="群組 29"/>
            <p:cNvGrpSpPr/>
            <p:nvPr/>
          </p:nvGrpSpPr>
          <p:grpSpPr>
            <a:xfrm>
              <a:off x="-1" y="0"/>
              <a:ext cx="7128793" cy="5289093"/>
              <a:chOff x="0" y="0"/>
              <a:chExt cx="7128791" cy="5289092"/>
            </a:xfrm>
          </p:grpSpPr>
          <p:grpSp>
            <p:nvGrpSpPr>
              <p:cNvPr id="165" name="矩形 30"/>
              <p:cNvGrpSpPr/>
              <p:nvPr/>
            </p:nvGrpSpPr>
            <p:grpSpPr>
              <a:xfrm>
                <a:off x="2684571" y="-1"/>
                <a:ext cx="1685952" cy="584683"/>
                <a:chOff x="0" y="0"/>
                <a:chExt cx="1685950" cy="584681"/>
              </a:xfrm>
            </p:grpSpPr>
            <p:sp>
              <p:nvSpPr>
                <p:cNvPr id="163" name="矩形"/>
                <p:cNvSpPr/>
                <p:nvPr/>
              </p:nvSpPr>
              <p:spPr>
                <a:xfrm>
                  <a:off x="0" y="0"/>
                  <a:ext cx="1685951" cy="58468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hueOff val="-907734"/>
                        <a:satOff val="-42250"/>
                        <a:lumOff val="54825"/>
                      </a:schemeClr>
                    </a:gs>
                    <a:gs pos="50000">
                      <a:srgbClr val="E9C1B8"/>
                    </a:gs>
                    <a:gs pos="97000">
                      <a:srgbClr val="E5ACA0"/>
                    </a:gs>
                    <a:gs pos="100000">
                      <a:schemeClr val="accent5">
                        <a:hueOff val="-881028"/>
                        <a:satOff val="-32795"/>
                        <a:lumOff val="44103"/>
                      </a:schemeClr>
                    </a:gs>
                  </a:gsLst>
                  <a:path path="circle">
                    <a:fillToRect l="37721" t="-19636" r="62278" b="119636"/>
                  </a:path>
                </a:gradFill>
                <a:ln w="9525" cap="flat">
                  <a:solidFill>
                    <a:schemeClr val="accent5"/>
                  </a:solidFill>
                  <a:prstDash val="solid"/>
                  <a:round/>
                </a:ln>
                <a:effectLst>
                  <a:outerShdw blurRad="63500" dist="25400" dir="5400000" rotWithShape="0">
                    <a:srgbClr val="000000">
                      <a:alpha val="43137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64" name="initialization1"/>
                <p:cNvSpPr txBox="1"/>
                <p:nvPr/>
              </p:nvSpPr>
              <p:spPr>
                <a:xfrm>
                  <a:off x="45720" y="106921"/>
                  <a:ext cx="1594511" cy="370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/>
                </a:lstStyle>
                <a:p>
                  <a:r>
                    <a:t>initialization1</a:t>
                  </a:r>
                </a:p>
              </p:txBody>
            </p:sp>
          </p:grpSp>
          <p:grpSp>
            <p:nvGrpSpPr>
              <p:cNvPr id="168" name="矩形 31"/>
              <p:cNvGrpSpPr/>
              <p:nvPr/>
            </p:nvGrpSpPr>
            <p:grpSpPr>
              <a:xfrm>
                <a:off x="2676552" y="3862091"/>
                <a:ext cx="1693971" cy="584683"/>
                <a:chOff x="0" y="0"/>
                <a:chExt cx="1693969" cy="584681"/>
              </a:xfrm>
            </p:grpSpPr>
            <p:sp>
              <p:nvSpPr>
                <p:cNvPr id="166" name="矩形"/>
                <p:cNvSpPr/>
                <p:nvPr/>
              </p:nvSpPr>
              <p:spPr>
                <a:xfrm>
                  <a:off x="0" y="0"/>
                  <a:ext cx="1693970" cy="58468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hueOff val="-907734"/>
                        <a:satOff val="-42250"/>
                        <a:lumOff val="54825"/>
                      </a:schemeClr>
                    </a:gs>
                    <a:gs pos="50000">
                      <a:srgbClr val="E9C1B8"/>
                    </a:gs>
                    <a:gs pos="97000">
                      <a:srgbClr val="E5ACA0"/>
                    </a:gs>
                    <a:gs pos="100000">
                      <a:schemeClr val="accent5">
                        <a:hueOff val="-881028"/>
                        <a:satOff val="-32795"/>
                        <a:lumOff val="44103"/>
                      </a:schemeClr>
                    </a:gs>
                  </a:gsLst>
                  <a:path path="circle">
                    <a:fillToRect l="37721" t="-19636" r="62278" b="119636"/>
                  </a:path>
                </a:gradFill>
                <a:ln w="9525" cap="flat">
                  <a:solidFill>
                    <a:schemeClr val="accent5"/>
                  </a:solidFill>
                  <a:prstDash val="solid"/>
                  <a:round/>
                </a:ln>
                <a:effectLst>
                  <a:outerShdw blurRad="63500" dist="25400" dir="5400000" rotWithShape="0">
                    <a:srgbClr val="000000">
                      <a:alpha val="43137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67" name="code block"/>
                <p:cNvSpPr txBox="1"/>
                <p:nvPr/>
              </p:nvSpPr>
              <p:spPr>
                <a:xfrm>
                  <a:off x="45720" y="106921"/>
                  <a:ext cx="1602530" cy="370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/>
                </a:lstStyle>
                <a:p>
                  <a:r>
                    <a:t>code block</a:t>
                  </a:r>
                </a:p>
              </p:txBody>
            </p:sp>
          </p:grpSp>
          <p:grpSp>
            <p:nvGrpSpPr>
              <p:cNvPr id="171" name="矩形 32"/>
              <p:cNvGrpSpPr/>
              <p:nvPr/>
            </p:nvGrpSpPr>
            <p:grpSpPr>
              <a:xfrm>
                <a:off x="2676552" y="1939401"/>
                <a:ext cx="1693971" cy="584683"/>
                <a:chOff x="0" y="0"/>
                <a:chExt cx="1693969" cy="584681"/>
              </a:xfrm>
            </p:grpSpPr>
            <p:sp>
              <p:nvSpPr>
                <p:cNvPr id="169" name="矩形"/>
                <p:cNvSpPr/>
                <p:nvPr/>
              </p:nvSpPr>
              <p:spPr>
                <a:xfrm>
                  <a:off x="0" y="0"/>
                  <a:ext cx="1693970" cy="58468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hueOff val="-907734"/>
                        <a:satOff val="-42250"/>
                        <a:lumOff val="54825"/>
                      </a:schemeClr>
                    </a:gs>
                    <a:gs pos="50000">
                      <a:srgbClr val="E9C1B8"/>
                    </a:gs>
                    <a:gs pos="97000">
                      <a:srgbClr val="E5ACA0"/>
                    </a:gs>
                    <a:gs pos="100000">
                      <a:schemeClr val="accent5">
                        <a:hueOff val="-881028"/>
                        <a:satOff val="-32795"/>
                        <a:lumOff val="44103"/>
                      </a:schemeClr>
                    </a:gs>
                  </a:gsLst>
                  <a:path path="circle">
                    <a:fillToRect l="37721" t="-19636" r="62278" b="119636"/>
                  </a:path>
                </a:gradFill>
                <a:ln w="9525" cap="flat">
                  <a:solidFill>
                    <a:schemeClr val="accent5"/>
                  </a:solidFill>
                  <a:prstDash val="solid"/>
                  <a:round/>
                </a:ln>
                <a:effectLst>
                  <a:outerShdw blurRad="63500" dist="25400" dir="5400000" rotWithShape="0">
                    <a:srgbClr val="000000">
                      <a:alpha val="43137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70" name="initialization 2"/>
                <p:cNvSpPr txBox="1"/>
                <p:nvPr/>
              </p:nvSpPr>
              <p:spPr>
                <a:xfrm>
                  <a:off x="45720" y="106921"/>
                  <a:ext cx="1602530" cy="370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/>
                </a:lstStyle>
                <a:p>
                  <a:r>
                    <a:t>initialization 2</a:t>
                  </a:r>
                </a:p>
              </p:txBody>
            </p:sp>
          </p:grpSp>
          <p:grpSp>
            <p:nvGrpSpPr>
              <p:cNvPr id="174" name="矩形 33"/>
              <p:cNvGrpSpPr/>
              <p:nvPr/>
            </p:nvGrpSpPr>
            <p:grpSpPr>
              <a:xfrm>
                <a:off x="5434821" y="2898386"/>
                <a:ext cx="1693971" cy="584683"/>
                <a:chOff x="0" y="0"/>
                <a:chExt cx="1693969" cy="584681"/>
              </a:xfrm>
            </p:grpSpPr>
            <p:sp>
              <p:nvSpPr>
                <p:cNvPr id="172" name="矩形"/>
                <p:cNvSpPr/>
                <p:nvPr/>
              </p:nvSpPr>
              <p:spPr>
                <a:xfrm>
                  <a:off x="0" y="0"/>
                  <a:ext cx="1693970" cy="58468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hueOff val="-907734"/>
                        <a:satOff val="-42250"/>
                        <a:lumOff val="54825"/>
                      </a:schemeClr>
                    </a:gs>
                    <a:gs pos="50000">
                      <a:srgbClr val="E9C1B8"/>
                    </a:gs>
                    <a:gs pos="97000">
                      <a:srgbClr val="E5ACA0"/>
                    </a:gs>
                    <a:gs pos="100000">
                      <a:schemeClr val="accent5">
                        <a:hueOff val="-881028"/>
                        <a:satOff val="-32795"/>
                        <a:lumOff val="44103"/>
                      </a:schemeClr>
                    </a:gs>
                  </a:gsLst>
                  <a:path path="circle">
                    <a:fillToRect l="37721" t="-19636" r="62278" b="119636"/>
                  </a:path>
                </a:gradFill>
                <a:ln w="9525" cap="flat">
                  <a:solidFill>
                    <a:schemeClr val="accent5"/>
                  </a:solidFill>
                  <a:prstDash val="solid"/>
                  <a:round/>
                </a:ln>
                <a:effectLst>
                  <a:outerShdw blurRad="63500" dist="25400" dir="5400000" rotWithShape="0">
                    <a:srgbClr val="000000">
                      <a:alpha val="43137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73" name="increment 1"/>
                <p:cNvSpPr txBox="1"/>
                <p:nvPr/>
              </p:nvSpPr>
              <p:spPr>
                <a:xfrm>
                  <a:off x="45720" y="106921"/>
                  <a:ext cx="1602530" cy="370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/>
                </a:lstStyle>
                <a:p>
                  <a:r>
                    <a:t>increment 1</a:t>
                  </a:r>
                </a:p>
              </p:txBody>
            </p:sp>
          </p:grpSp>
          <p:grpSp>
            <p:nvGrpSpPr>
              <p:cNvPr id="177" name="矩形 34"/>
              <p:cNvGrpSpPr/>
              <p:nvPr/>
            </p:nvGrpSpPr>
            <p:grpSpPr>
              <a:xfrm>
                <a:off x="2676552" y="4704410"/>
                <a:ext cx="1693971" cy="584683"/>
                <a:chOff x="0" y="0"/>
                <a:chExt cx="1693969" cy="584681"/>
              </a:xfrm>
            </p:grpSpPr>
            <p:sp>
              <p:nvSpPr>
                <p:cNvPr id="175" name="矩形"/>
                <p:cNvSpPr/>
                <p:nvPr/>
              </p:nvSpPr>
              <p:spPr>
                <a:xfrm>
                  <a:off x="0" y="0"/>
                  <a:ext cx="1693970" cy="58468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hueOff val="-907734"/>
                        <a:satOff val="-42250"/>
                        <a:lumOff val="54825"/>
                      </a:schemeClr>
                    </a:gs>
                    <a:gs pos="50000">
                      <a:srgbClr val="E9C1B8"/>
                    </a:gs>
                    <a:gs pos="97000">
                      <a:srgbClr val="E5ACA0"/>
                    </a:gs>
                    <a:gs pos="100000">
                      <a:schemeClr val="accent5">
                        <a:hueOff val="-881028"/>
                        <a:satOff val="-32795"/>
                        <a:lumOff val="44103"/>
                      </a:schemeClr>
                    </a:gs>
                  </a:gsLst>
                  <a:path path="circle">
                    <a:fillToRect l="37721" t="-19636" r="62278" b="119636"/>
                  </a:path>
                </a:gradFill>
                <a:ln w="9525" cap="flat">
                  <a:solidFill>
                    <a:schemeClr val="accent5"/>
                  </a:solidFill>
                  <a:prstDash val="solid"/>
                  <a:round/>
                </a:ln>
                <a:effectLst>
                  <a:outerShdw blurRad="63500" dist="25400" dir="5400000" rotWithShape="0">
                    <a:srgbClr val="000000">
                      <a:alpha val="43137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76" name="increment 2"/>
                <p:cNvSpPr txBox="1"/>
                <p:nvPr/>
              </p:nvSpPr>
              <p:spPr>
                <a:xfrm>
                  <a:off x="45720" y="106921"/>
                  <a:ext cx="1602530" cy="370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/>
                </a:lstStyle>
                <a:p>
                  <a:r>
                    <a:t>increment 2</a:t>
                  </a:r>
                </a:p>
              </p:txBody>
            </p:sp>
          </p:grpSp>
          <p:grpSp>
            <p:nvGrpSpPr>
              <p:cNvPr id="180" name="流程圖: 決策 35"/>
              <p:cNvGrpSpPr/>
              <p:nvPr/>
            </p:nvGrpSpPr>
            <p:grpSpPr>
              <a:xfrm>
                <a:off x="2305996" y="2805725"/>
                <a:ext cx="2435083" cy="770003"/>
                <a:chOff x="0" y="0"/>
                <a:chExt cx="2435081" cy="770002"/>
              </a:xfrm>
            </p:grpSpPr>
            <p:sp>
              <p:nvSpPr>
                <p:cNvPr id="178" name="形狀"/>
                <p:cNvSpPr/>
                <p:nvPr/>
              </p:nvSpPr>
              <p:spPr>
                <a:xfrm>
                  <a:off x="0" y="-1"/>
                  <a:ext cx="2435083" cy="7700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0"/>
                      </a:lnTo>
                      <a:lnTo>
                        <a:pt x="21600" y="10800"/>
                      </a:lnTo>
                      <a:lnTo>
                        <a:pt x="10800" y="216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hueOff val="-693137"/>
                        <a:lumOff val="39283"/>
                      </a:schemeClr>
                    </a:gs>
                    <a:gs pos="50000">
                      <a:srgbClr val="FFE4C7"/>
                    </a:gs>
                    <a:gs pos="97000">
                      <a:srgbClr val="FFDDB4"/>
                    </a:gs>
                    <a:gs pos="100000">
                      <a:schemeClr val="accent2">
                        <a:hueOff val="-601489"/>
                        <a:lumOff val="32568"/>
                      </a:schemeClr>
                    </a:gs>
                  </a:gsLst>
                  <a:path path="circle">
                    <a:fillToRect l="37721" t="-19636" r="62278" b="119636"/>
                  </a:path>
                </a:gradFill>
                <a:ln w="9525" cap="flat">
                  <a:solidFill>
                    <a:schemeClr val="accent2"/>
                  </a:solidFill>
                  <a:prstDash val="solid"/>
                  <a:round/>
                </a:ln>
                <a:effectLst>
                  <a:outerShdw blurRad="63500" dist="25400" dir="5400000" rotWithShape="0">
                    <a:srgbClr val="000000">
                      <a:alpha val="43137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79" name="conditio2"/>
                <p:cNvSpPr txBox="1"/>
                <p:nvPr/>
              </p:nvSpPr>
              <p:spPr>
                <a:xfrm>
                  <a:off x="654491" y="199581"/>
                  <a:ext cx="1126101" cy="370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/>
                </a:lstStyle>
                <a:p>
                  <a:r>
                    <a:t>conditio2</a:t>
                  </a:r>
                </a:p>
              </p:txBody>
            </p:sp>
          </p:grpSp>
          <p:grpSp>
            <p:nvGrpSpPr>
              <p:cNvPr id="183" name="流程圖: 決策 36"/>
              <p:cNvGrpSpPr/>
              <p:nvPr/>
            </p:nvGrpSpPr>
            <p:grpSpPr>
              <a:xfrm>
                <a:off x="2305996" y="919229"/>
                <a:ext cx="2435081" cy="770003"/>
                <a:chOff x="0" y="0"/>
                <a:chExt cx="2435079" cy="770002"/>
              </a:xfrm>
            </p:grpSpPr>
            <p:sp>
              <p:nvSpPr>
                <p:cNvPr id="181" name="形狀"/>
                <p:cNvSpPr/>
                <p:nvPr/>
              </p:nvSpPr>
              <p:spPr>
                <a:xfrm>
                  <a:off x="0" y="-1"/>
                  <a:ext cx="2435080" cy="7700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0"/>
                      </a:lnTo>
                      <a:lnTo>
                        <a:pt x="21600" y="10800"/>
                      </a:lnTo>
                      <a:lnTo>
                        <a:pt x="10800" y="216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hueOff val="-693137"/>
                        <a:lumOff val="39283"/>
                      </a:schemeClr>
                    </a:gs>
                    <a:gs pos="50000">
                      <a:srgbClr val="FFE4C7"/>
                    </a:gs>
                    <a:gs pos="97000">
                      <a:srgbClr val="FFDDB4"/>
                    </a:gs>
                    <a:gs pos="100000">
                      <a:schemeClr val="accent2">
                        <a:hueOff val="-601489"/>
                        <a:lumOff val="32568"/>
                      </a:schemeClr>
                    </a:gs>
                  </a:gsLst>
                  <a:path path="circle">
                    <a:fillToRect l="37721" t="-19636" r="62278" b="119636"/>
                  </a:path>
                </a:gradFill>
                <a:ln w="9525" cap="flat">
                  <a:solidFill>
                    <a:schemeClr val="accent2"/>
                  </a:solidFill>
                  <a:prstDash val="solid"/>
                  <a:round/>
                </a:ln>
                <a:effectLst>
                  <a:outerShdw blurRad="63500" dist="25400" dir="5400000" rotWithShape="0">
                    <a:srgbClr val="000000">
                      <a:alpha val="43137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82" name="condition1"/>
                <p:cNvSpPr txBox="1"/>
                <p:nvPr/>
              </p:nvSpPr>
              <p:spPr>
                <a:xfrm>
                  <a:off x="654490" y="59881"/>
                  <a:ext cx="1126100" cy="6502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/>
                </a:lstStyle>
                <a:p>
                  <a:r>
                    <a:t>condition1</a:t>
                  </a:r>
                </a:p>
              </p:txBody>
            </p:sp>
          </p:grpSp>
          <p:sp>
            <p:nvSpPr>
              <p:cNvPr id="184" name="直線單箭頭接點 37"/>
              <p:cNvSpPr/>
              <p:nvPr/>
            </p:nvSpPr>
            <p:spPr>
              <a:xfrm flipH="1">
                <a:off x="3523537" y="584682"/>
                <a:ext cx="4011" cy="334549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  <a:tailEnd type="triangle" w="med" len="med"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5" name="直線單箭頭接點 38"/>
              <p:cNvSpPr/>
              <p:nvPr/>
            </p:nvSpPr>
            <p:spPr>
              <a:xfrm>
                <a:off x="3523536" y="1689233"/>
                <a:ext cx="1" cy="250169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  <a:tailEnd type="triangle" w="med" len="med"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6" name="直線單箭頭接點 39"/>
              <p:cNvSpPr/>
              <p:nvPr/>
            </p:nvSpPr>
            <p:spPr>
              <a:xfrm>
                <a:off x="3523537" y="3575728"/>
                <a:ext cx="1" cy="286363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  <a:tailEnd type="triangle" w="med" len="med"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7" name="直線單箭頭接點 40"/>
              <p:cNvSpPr/>
              <p:nvPr/>
            </p:nvSpPr>
            <p:spPr>
              <a:xfrm>
                <a:off x="3523537" y="4446773"/>
                <a:ext cx="1" cy="257638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  <a:tailEnd type="triangle" w="med" len="med"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190" name="矩形 41"/>
              <p:cNvGrpSpPr/>
              <p:nvPr/>
            </p:nvGrpSpPr>
            <p:grpSpPr>
              <a:xfrm>
                <a:off x="-1" y="979110"/>
                <a:ext cx="1693971" cy="650241"/>
                <a:chOff x="0" y="0"/>
                <a:chExt cx="1693969" cy="650240"/>
              </a:xfrm>
            </p:grpSpPr>
            <p:sp>
              <p:nvSpPr>
                <p:cNvPr id="188" name="矩形"/>
                <p:cNvSpPr/>
                <p:nvPr/>
              </p:nvSpPr>
              <p:spPr>
                <a:xfrm>
                  <a:off x="0" y="32778"/>
                  <a:ext cx="1693970" cy="58468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hueOff val="459407"/>
                        <a:satOff val="13339"/>
                        <a:lumOff val="43074"/>
                      </a:schemeClr>
                    </a:gs>
                    <a:gs pos="50000">
                      <a:srgbClr val="D8F2B7"/>
                    </a:gs>
                    <a:gs pos="97000">
                      <a:srgbClr val="CDF09E"/>
                    </a:gs>
                    <a:gs pos="100000">
                      <a:schemeClr val="accent4">
                        <a:hueOff val="411741"/>
                        <a:satOff val="24701"/>
                        <a:lumOff val="33330"/>
                      </a:schemeClr>
                    </a:gs>
                  </a:gsLst>
                  <a:path path="circle">
                    <a:fillToRect l="37721" t="-19636" r="62278" b="119636"/>
                  </a:path>
                </a:gradFill>
                <a:ln w="9525" cap="flat">
                  <a:solidFill>
                    <a:schemeClr val="accent4"/>
                  </a:solidFill>
                  <a:prstDash val="solid"/>
                  <a:round/>
                </a:ln>
                <a:effectLst>
                  <a:outerShdw blurRad="63500" dist="25400" dir="5400000" rotWithShape="0">
                    <a:srgbClr val="000000">
                      <a:alpha val="43137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89" name="other statements"/>
                <p:cNvSpPr txBox="1"/>
                <p:nvPr/>
              </p:nvSpPr>
              <p:spPr>
                <a:xfrm>
                  <a:off x="45719" y="0"/>
                  <a:ext cx="1602531" cy="6502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/>
                </a:lstStyle>
                <a:p>
                  <a:r>
                    <a:t>other statements</a:t>
                  </a:r>
                </a:p>
              </p:txBody>
            </p:sp>
          </p:grpSp>
          <p:sp>
            <p:nvSpPr>
              <p:cNvPr id="191" name="直線接點 42"/>
              <p:cNvSpPr/>
              <p:nvPr/>
            </p:nvSpPr>
            <p:spPr>
              <a:xfrm flipV="1">
                <a:off x="6281806" y="773989"/>
                <a:ext cx="1" cy="2124398"/>
              </a:xfrm>
              <a:prstGeom prst="line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2" name="直線單箭頭接點 43"/>
              <p:cNvSpPr/>
              <p:nvPr/>
            </p:nvSpPr>
            <p:spPr>
              <a:xfrm flipH="1" flipV="1">
                <a:off x="3670269" y="773989"/>
                <a:ext cx="2611538" cy="1"/>
              </a:xfrm>
              <a:prstGeom prst="line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  <a:tailEnd type="triangle" w="med" len="med"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3" name="直線單箭頭接點 44"/>
              <p:cNvSpPr/>
              <p:nvPr/>
            </p:nvSpPr>
            <p:spPr>
              <a:xfrm>
                <a:off x="4741078" y="3190727"/>
                <a:ext cx="703020" cy="1"/>
              </a:xfrm>
              <a:prstGeom prst="line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  <a:tailEnd type="triangle" w="med" len="med"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4" name="直線接點 45"/>
              <p:cNvSpPr/>
              <p:nvPr/>
            </p:nvSpPr>
            <p:spPr>
              <a:xfrm flipH="1">
                <a:off x="1905717" y="4996751"/>
                <a:ext cx="770836" cy="1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5" name="直線接點 46"/>
              <p:cNvSpPr/>
              <p:nvPr/>
            </p:nvSpPr>
            <p:spPr>
              <a:xfrm flipV="1">
                <a:off x="1905716" y="2231743"/>
                <a:ext cx="1" cy="2765009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6" name="直線單箭頭接點 47"/>
              <p:cNvSpPr/>
              <p:nvPr/>
            </p:nvSpPr>
            <p:spPr>
              <a:xfrm>
                <a:off x="1905716" y="2231742"/>
                <a:ext cx="770836" cy="1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  <a:tailEnd type="triangle" w="med" len="med"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7" name="直線單箭頭接點 48"/>
              <p:cNvSpPr/>
              <p:nvPr/>
            </p:nvSpPr>
            <p:spPr>
              <a:xfrm flipH="1">
                <a:off x="1693971" y="1305501"/>
                <a:ext cx="612026" cy="1"/>
              </a:xfrm>
              <a:prstGeom prst="line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  <a:tailEnd type="triangle" w="med" len="med"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8" name="矩形 49"/>
              <p:cNvSpPr txBox="1"/>
              <p:nvPr/>
            </p:nvSpPr>
            <p:spPr>
              <a:xfrm>
                <a:off x="3837727" y="1596571"/>
                <a:ext cx="498052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algn="ctr"/>
              </a:lstStyle>
              <a:p>
                <a:r>
                  <a:t>true</a:t>
                </a:r>
              </a:p>
            </p:txBody>
          </p:sp>
          <p:sp>
            <p:nvSpPr>
              <p:cNvPr id="199" name="矩形 50"/>
              <p:cNvSpPr txBox="1"/>
              <p:nvPr/>
            </p:nvSpPr>
            <p:spPr>
              <a:xfrm>
                <a:off x="3837726" y="3539392"/>
                <a:ext cx="498052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algn="ctr"/>
              </a:lstStyle>
              <a:p>
                <a:r>
                  <a:t>true</a:t>
                </a:r>
              </a:p>
            </p:txBody>
          </p:sp>
          <p:sp>
            <p:nvSpPr>
              <p:cNvPr id="200" name="矩形 51"/>
              <p:cNvSpPr txBox="1"/>
              <p:nvPr/>
            </p:nvSpPr>
            <p:spPr>
              <a:xfrm>
                <a:off x="4750427" y="2805725"/>
                <a:ext cx="587014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algn="ctr"/>
              </a:lstStyle>
              <a:p>
                <a:r>
                  <a:t>false</a:t>
                </a:r>
              </a:p>
            </p:txBody>
          </p:sp>
          <p:sp>
            <p:nvSpPr>
              <p:cNvPr id="201" name="矩形 52"/>
              <p:cNvSpPr txBox="1"/>
              <p:nvPr/>
            </p:nvSpPr>
            <p:spPr>
              <a:xfrm>
                <a:off x="1735800" y="1330198"/>
                <a:ext cx="587014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algn="ctr"/>
              </a:lstStyle>
              <a:p>
                <a:r>
                  <a:t>false</a:t>
                </a:r>
              </a:p>
            </p:txBody>
          </p:sp>
        </p:grpSp>
      </p:grpSp>
      <p:sp>
        <p:nvSpPr>
          <p:cNvPr id="204" name="a=0"/>
          <p:cNvSpPr txBox="1"/>
          <p:nvPr/>
        </p:nvSpPr>
        <p:spPr>
          <a:xfrm>
            <a:off x="5664441" y="1280528"/>
            <a:ext cx="49191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919191"/>
                </a:solidFill>
              </a:defRPr>
            </a:lvl1pPr>
          </a:lstStyle>
          <a:p>
            <a:r>
              <a:t>a=0</a:t>
            </a:r>
          </a:p>
        </p:txBody>
      </p:sp>
      <p:sp>
        <p:nvSpPr>
          <p:cNvPr id="205" name="a&lt;10"/>
          <p:cNvSpPr txBox="1"/>
          <p:nvPr/>
        </p:nvSpPr>
        <p:spPr>
          <a:xfrm>
            <a:off x="5940623" y="2320172"/>
            <a:ext cx="61904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919191"/>
                </a:solidFill>
              </a:defRPr>
            </a:lvl1pPr>
          </a:lstStyle>
          <a:p>
            <a:r>
              <a:t>a&lt;10</a:t>
            </a:r>
          </a:p>
        </p:txBody>
      </p:sp>
      <p:sp>
        <p:nvSpPr>
          <p:cNvPr id="206" name="b=0"/>
          <p:cNvSpPr txBox="1"/>
          <p:nvPr/>
        </p:nvSpPr>
        <p:spPr>
          <a:xfrm>
            <a:off x="5545729" y="3243580"/>
            <a:ext cx="491913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919191"/>
                </a:solidFill>
              </a:defRPr>
            </a:lvl1pPr>
          </a:lstStyle>
          <a:p>
            <a:r>
              <a:t>b=0</a:t>
            </a:r>
          </a:p>
        </p:txBody>
      </p:sp>
      <p:sp>
        <p:nvSpPr>
          <p:cNvPr id="207" name="b&lt;5"/>
          <p:cNvSpPr txBox="1"/>
          <p:nvPr/>
        </p:nvSpPr>
        <p:spPr>
          <a:xfrm>
            <a:off x="5277834" y="3947771"/>
            <a:ext cx="49191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919191"/>
                </a:solidFill>
              </a:defRPr>
            </a:lvl1pPr>
          </a:lstStyle>
          <a:p>
            <a:r>
              <a:t>b&lt;5</a:t>
            </a:r>
          </a:p>
        </p:txBody>
      </p:sp>
      <p:sp>
        <p:nvSpPr>
          <p:cNvPr id="208" name="a++"/>
          <p:cNvSpPr txBox="1"/>
          <p:nvPr/>
        </p:nvSpPr>
        <p:spPr>
          <a:xfrm>
            <a:off x="8271887" y="4259543"/>
            <a:ext cx="49827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919191"/>
                </a:solidFill>
              </a:defRPr>
            </a:lvl1pPr>
          </a:lstStyle>
          <a:p>
            <a:r>
              <a:t>a++</a:t>
            </a:r>
          </a:p>
        </p:txBody>
      </p:sp>
      <p:sp>
        <p:nvSpPr>
          <p:cNvPr id="209" name="b++"/>
          <p:cNvSpPr txBox="1"/>
          <p:nvPr/>
        </p:nvSpPr>
        <p:spPr>
          <a:xfrm>
            <a:off x="5664441" y="6055862"/>
            <a:ext cx="49827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919191"/>
                </a:solidFill>
              </a:defRPr>
            </a:lvl1pPr>
          </a:lstStyle>
          <a:p>
            <a:r>
              <a:t>b++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標題 1"/>
          <p:cNvSpPr txBox="1">
            <a:spLocks noGrp="1"/>
          </p:cNvSpPr>
          <p:nvPr>
            <p:ph type="title"/>
          </p:nvPr>
        </p:nvSpPr>
        <p:spPr>
          <a:xfrm>
            <a:off x="1435607" y="274638"/>
            <a:ext cx="7498082" cy="1143001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Nested for Loop</a:t>
            </a:r>
          </a:p>
        </p:txBody>
      </p:sp>
      <p:sp>
        <p:nvSpPr>
          <p:cNvPr id="212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260000" y="1260000"/>
            <a:ext cx="7474023" cy="48768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2"/>
              <a:buNone/>
              <a:defRPr sz="2200"/>
            </a:pPr>
            <a:r>
              <a:t>for(</a:t>
            </a:r>
            <a:r>
              <a:rPr sz="2400"/>
              <a:t>initialization1</a:t>
            </a:r>
            <a:r>
              <a:t>；</a:t>
            </a:r>
            <a:r>
              <a:rPr sz="2400"/>
              <a:t>condition1</a:t>
            </a:r>
            <a:r>
              <a:t>；</a:t>
            </a:r>
            <a:r>
              <a:rPr sz="2400"/>
              <a:t>increment1</a:t>
            </a:r>
            <a:r>
              <a:t>) </a:t>
            </a:r>
          </a:p>
          <a:p>
            <a:pPr marL="0" indent="0">
              <a:buSzTx/>
              <a:buFont typeface="Wingdings 2"/>
              <a:buNone/>
              <a:defRPr sz="2200"/>
            </a:pPr>
            <a:r>
              <a:t>{ </a:t>
            </a:r>
          </a:p>
          <a:p>
            <a:pPr marL="0" indent="0">
              <a:buSzTx/>
              <a:buFont typeface="Wingdings 2"/>
              <a:buNone/>
              <a:defRPr sz="2200"/>
            </a:pPr>
            <a:r>
              <a:t>	for(initialization1</a:t>
            </a:r>
            <a:r>
              <a:rPr sz="2000"/>
              <a:t> </a:t>
            </a:r>
            <a:r>
              <a:t>；</a:t>
            </a:r>
            <a:r>
              <a:rPr sz="2400"/>
              <a:t>condition2</a:t>
            </a:r>
            <a:r>
              <a:t>；</a:t>
            </a:r>
            <a:r>
              <a:rPr sz="2400"/>
              <a:t>increment2</a:t>
            </a:r>
            <a:r>
              <a:t>) </a:t>
            </a:r>
          </a:p>
          <a:p>
            <a:pPr marL="0" indent="0">
              <a:buSzTx/>
              <a:buFont typeface="Wingdings 2"/>
              <a:buNone/>
              <a:defRPr sz="2200"/>
            </a:pPr>
            <a:r>
              <a:t>	{ </a:t>
            </a:r>
          </a:p>
          <a:p>
            <a:pPr marL="0" indent="0">
              <a:buSzTx/>
              <a:buFont typeface="Wingdings 2"/>
              <a:buNone/>
              <a:defRPr sz="2200"/>
            </a:pPr>
            <a:r>
              <a:t>	  statement(s)； </a:t>
            </a:r>
          </a:p>
          <a:p>
            <a:pPr marL="0" indent="0">
              <a:buSzTx/>
              <a:buFont typeface="Wingdings 2"/>
              <a:buNone/>
              <a:defRPr sz="2200"/>
            </a:pPr>
            <a:r>
              <a:t>	} </a:t>
            </a:r>
          </a:p>
          <a:p>
            <a:pPr marL="0" indent="0">
              <a:buSzTx/>
              <a:buFont typeface="Wingdings 2"/>
              <a:buNone/>
              <a:defRPr sz="2200"/>
            </a:pPr>
            <a:r>
              <a:t>} </a:t>
            </a:r>
          </a:p>
        </p:txBody>
      </p:sp>
      <p:pic>
        <p:nvPicPr>
          <p:cNvPr id="21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9686" y="3456827"/>
            <a:ext cx="2545297" cy="2442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7783" y="3861048"/>
            <a:ext cx="3571876" cy="219075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箭頭"/>
          <p:cNvSpPr/>
          <p:nvPr/>
        </p:nvSpPr>
        <p:spPr>
          <a:xfrm>
            <a:off x="7302922" y="3506386"/>
            <a:ext cx="269849" cy="189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64" y="13108"/>
                </a:moveTo>
                <a:lnTo>
                  <a:pt x="9064" y="21600"/>
                </a:lnTo>
                <a:lnTo>
                  <a:pt x="0" y="10800"/>
                </a:lnTo>
                <a:lnTo>
                  <a:pt x="9064" y="0"/>
                </a:lnTo>
                <a:lnTo>
                  <a:pt x="9064" y="8492"/>
                </a:lnTo>
                <a:lnTo>
                  <a:pt x="21600" y="8492"/>
                </a:lnTo>
                <a:lnTo>
                  <a:pt x="21600" y="13108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標題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t>while &amp; do while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標題 3"/>
          <p:cNvSpPr txBox="1">
            <a:spLocks noGrp="1"/>
          </p:cNvSpPr>
          <p:nvPr>
            <p:ph type="title"/>
          </p:nvPr>
        </p:nvSpPr>
        <p:spPr>
          <a:xfrm>
            <a:off x="1435607" y="274320"/>
            <a:ext cx="7498082" cy="1143001"/>
          </a:xfrm>
          <a:prstGeom prst="rect">
            <a:avLst/>
          </a:prstGeom>
        </p:spPr>
        <p:txBody>
          <a:bodyPr/>
          <a:lstStyle/>
          <a:p>
            <a:r>
              <a:t>while</a:t>
            </a:r>
          </a:p>
        </p:txBody>
      </p:sp>
      <p:grpSp>
        <p:nvGrpSpPr>
          <p:cNvPr id="245" name="群組 4"/>
          <p:cNvGrpSpPr/>
          <p:nvPr/>
        </p:nvGrpSpPr>
        <p:grpSpPr>
          <a:xfrm>
            <a:off x="3773637" y="548679"/>
            <a:ext cx="5184577" cy="3600401"/>
            <a:chOff x="0" y="0"/>
            <a:chExt cx="5184575" cy="3600400"/>
          </a:xfrm>
        </p:grpSpPr>
        <p:grpSp>
          <p:nvGrpSpPr>
            <p:cNvPr id="241" name="群組 5"/>
            <p:cNvGrpSpPr/>
            <p:nvPr/>
          </p:nvGrpSpPr>
          <p:grpSpPr>
            <a:xfrm>
              <a:off x="-1" y="0"/>
              <a:ext cx="3505003" cy="3600401"/>
              <a:chOff x="0" y="0"/>
              <a:chExt cx="3505001" cy="3600400"/>
            </a:xfrm>
          </p:grpSpPr>
          <p:sp>
            <p:nvSpPr>
              <p:cNvPr id="220" name="直線單箭頭接點 7"/>
              <p:cNvSpPr/>
              <p:nvPr/>
            </p:nvSpPr>
            <p:spPr>
              <a:xfrm flipH="1">
                <a:off x="1602559" y="572064"/>
                <a:ext cx="1" cy="598559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  <a:tailEnd type="triangle" w="med" len="med"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223" name="矩形 8"/>
              <p:cNvGrpSpPr/>
              <p:nvPr/>
            </p:nvGrpSpPr>
            <p:grpSpPr>
              <a:xfrm>
                <a:off x="763563" y="2204192"/>
                <a:ext cx="1677992" cy="572066"/>
                <a:chOff x="0" y="0"/>
                <a:chExt cx="1677990" cy="572064"/>
              </a:xfrm>
            </p:grpSpPr>
            <p:sp>
              <p:nvSpPr>
                <p:cNvPr id="221" name="矩形"/>
                <p:cNvSpPr/>
                <p:nvPr/>
              </p:nvSpPr>
              <p:spPr>
                <a:xfrm>
                  <a:off x="-1" y="0"/>
                  <a:ext cx="1677992" cy="57206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hueOff val="-907734"/>
                        <a:satOff val="-42250"/>
                        <a:lumOff val="54825"/>
                      </a:schemeClr>
                    </a:gs>
                    <a:gs pos="50000">
                      <a:srgbClr val="E9C1B8"/>
                    </a:gs>
                    <a:gs pos="97000">
                      <a:srgbClr val="E5ACA0"/>
                    </a:gs>
                    <a:gs pos="100000">
                      <a:schemeClr val="accent5">
                        <a:hueOff val="-881028"/>
                        <a:satOff val="-32795"/>
                        <a:lumOff val="44103"/>
                      </a:schemeClr>
                    </a:gs>
                  </a:gsLst>
                  <a:path path="circle">
                    <a:fillToRect l="37721" t="-19636" r="62278" b="119636"/>
                  </a:path>
                </a:gradFill>
                <a:ln w="9525" cap="flat">
                  <a:solidFill>
                    <a:schemeClr val="accent5"/>
                  </a:solidFill>
                  <a:prstDash val="solid"/>
                  <a:round/>
                </a:ln>
                <a:effectLst>
                  <a:outerShdw blurRad="63500" dist="25400" dir="5400000" rotWithShape="0">
                    <a:srgbClr val="000000">
                      <a:alpha val="43137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222" name="code block"/>
                <p:cNvSpPr txBox="1"/>
                <p:nvPr/>
              </p:nvSpPr>
              <p:spPr>
                <a:xfrm>
                  <a:off x="45719" y="100612"/>
                  <a:ext cx="1586552" cy="370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/>
                  <a:r>
                    <a:t>code block</a:t>
                  </a:r>
                </a:p>
              </p:txBody>
            </p:sp>
          </p:grpSp>
          <p:grpSp>
            <p:nvGrpSpPr>
              <p:cNvPr id="226" name="矩形 9"/>
              <p:cNvGrpSpPr/>
              <p:nvPr/>
            </p:nvGrpSpPr>
            <p:grpSpPr>
              <a:xfrm>
                <a:off x="763563" y="-1"/>
                <a:ext cx="1677992" cy="572066"/>
                <a:chOff x="0" y="0"/>
                <a:chExt cx="1677990" cy="572064"/>
              </a:xfrm>
            </p:grpSpPr>
            <p:sp>
              <p:nvSpPr>
                <p:cNvPr id="224" name="矩形"/>
                <p:cNvSpPr/>
                <p:nvPr/>
              </p:nvSpPr>
              <p:spPr>
                <a:xfrm>
                  <a:off x="-1" y="0"/>
                  <a:ext cx="1677992" cy="57206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hueOff val="-907734"/>
                        <a:satOff val="-42250"/>
                        <a:lumOff val="54825"/>
                      </a:schemeClr>
                    </a:gs>
                    <a:gs pos="50000">
                      <a:srgbClr val="E9C1B8"/>
                    </a:gs>
                    <a:gs pos="97000">
                      <a:srgbClr val="E5ACA0"/>
                    </a:gs>
                    <a:gs pos="100000">
                      <a:schemeClr val="accent5">
                        <a:hueOff val="-881028"/>
                        <a:satOff val="-32795"/>
                        <a:lumOff val="44103"/>
                      </a:schemeClr>
                    </a:gs>
                  </a:gsLst>
                  <a:path path="circle">
                    <a:fillToRect l="37721" t="-19636" r="62278" b="119636"/>
                  </a:path>
                </a:gradFill>
                <a:ln w="9525" cap="flat">
                  <a:solidFill>
                    <a:schemeClr val="accent5"/>
                  </a:solidFill>
                  <a:prstDash val="solid"/>
                  <a:round/>
                </a:ln>
                <a:effectLst>
                  <a:outerShdw blurRad="63500" dist="25400" dir="5400000" rotWithShape="0">
                    <a:srgbClr val="000000">
                      <a:alpha val="43137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225" name="initialization"/>
                <p:cNvSpPr txBox="1"/>
                <p:nvPr/>
              </p:nvSpPr>
              <p:spPr>
                <a:xfrm>
                  <a:off x="45719" y="100612"/>
                  <a:ext cx="1586552" cy="370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/>
                </a:lstStyle>
                <a:p>
                  <a:r>
                    <a:t>initialization</a:t>
                  </a:r>
                </a:p>
              </p:txBody>
            </p:sp>
          </p:grpSp>
          <p:grpSp>
            <p:nvGrpSpPr>
              <p:cNvPr id="229" name="矩形 10"/>
              <p:cNvGrpSpPr/>
              <p:nvPr/>
            </p:nvGrpSpPr>
            <p:grpSpPr>
              <a:xfrm>
                <a:off x="763563" y="3028335"/>
                <a:ext cx="1677992" cy="572066"/>
                <a:chOff x="0" y="0"/>
                <a:chExt cx="1677990" cy="572064"/>
              </a:xfrm>
            </p:grpSpPr>
            <p:sp>
              <p:nvSpPr>
                <p:cNvPr id="227" name="矩形"/>
                <p:cNvSpPr/>
                <p:nvPr/>
              </p:nvSpPr>
              <p:spPr>
                <a:xfrm>
                  <a:off x="-1" y="0"/>
                  <a:ext cx="1677992" cy="57206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hueOff val="-907734"/>
                        <a:satOff val="-42250"/>
                        <a:lumOff val="54825"/>
                      </a:schemeClr>
                    </a:gs>
                    <a:gs pos="50000">
                      <a:srgbClr val="E9C1B8"/>
                    </a:gs>
                    <a:gs pos="97000">
                      <a:srgbClr val="E5ACA0"/>
                    </a:gs>
                    <a:gs pos="100000">
                      <a:schemeClr val="accent5">
                        <a:hueOff val="-881028"/>
                        <a:satOff val="-32795"/>
                        <a:lumOff val="44103"/>
                      </a:schemeClr>
                    </a:gs>
                  </a:gsLst>
                  <a:path path="circle">
                    <a:fillToRect l="37721" t="-19636" r="62278" b="119636"/>
                  </a:path>
                </a:gradFill>
                <a:ln w="9525" cap="flat">
                  <a:solidFill>
                    <a:schemeClr val="accent5"/>
                  </a:solidFill>
                  <a:prstDash val="solid"/>
                  <a:round/>
                </a:ln>
                <a:effectLst>
                  <a:outerShdw blurRad="63500" dist="25400" dir="5400000" rotWithShape="0">
                    <a:srgbClr val="000000">
                      <a:alpha val="43137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228" name="increment"/>
                <p:cNvSpPr txBox="1"/>
                <p:nvPr/>
              </p:nvSpPr>
              <p:spPr>
                <a:xfrm>
                  <a:off x="45719" y="100612"/>
                  <a:ext cx="1586552" cy="370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/>
                </a:lstStyle>
                <a:p>
                  <a:r>
                    <a:t>increment</a:t>
                  </a:r>
                </a:p>
              </p:txBody>
            </p:sp>
          </p:grpSp>
          <p:grpSp>
            <p:nvGrpSpPr>
              <p:cNvPr id="232" name="流程圖: 決策 11"/>
              <p:cNvGrpSpPr/>
              <p:nvPr/>
            </p:nvGrpSpPr>
            <p:grpSpPr>
              <a:xfrm>
                <a:off x="396503" y="1170622"/>
                <a:ext cx="2412112" cy="753387"/>
                <a:chOff x="0" y="0"/>
                <a:chExt cx="2412111" cy="753385"/>
              </a:xfrm>
            </p:grpSpPr>
            <p:sp>
              <p:nvSpPr>
                <p:cNvPr id="230" name="形狀"/>
                <p:cNvSpPr/>
                <p:nvPr/>
              </p:nvSpPr>
              <p:spPr>
                <a:xfrm>
                  <a:off x="-1" y="0"/>
                  <a:ext cx="2412112" cy="7533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0"/>
                      </a:lnTo>
                      <a:lnTo>
                        <a:pt x="21600" y="10800"/>
                      </a:lnTo>
                      <a:lnTo>
                        <a:pt x="10800" y="216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hueOff val="-693137"/>
                        <a:lumOff val="39283"/>
                      </a:schemeClr>
                    </a:gs>
                    <a:gs pos="50000">
                      <a:srgbClr val="FFE4C7"/>
                    </a:gs>
                    <a:gs pos="97000">
                      <a:srgbClr val="FFDDB4"/>
                    </a:gs>
                    <a:gs pos="100000">
                      <a:schemeClr val="accent2">
                        <a:hueOff val="-601489"/>
                        <a:lumOff val="32568"/>
                      </a:schemeClr>
                    </a:gs>
                  </a:gsLst>
                  <a:path path="circle">
                    <a:fillToRect l="37721" t="-19636" r="62278" b="119636"/>
                  </a:path>
                </a:gradFill>
                <a:ln w="9525" cap="flat">
                  <a:solidFill>
                    <a:schemeClr val="accent2"/>
                  </a:solidFill>
                  <a:prstDash val="solid"/>
                  <a:round/>
                </a:ln>
                <a:effectLst>
                  <a:outerShdw blurRad="63500" dist="25400" dir="5400000" rotWithShape="0">
                    <a:srgbClr val="000000">
                      <a:alpha val="43137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231" name="condition"/>
                <p:cNvSpPr txBox="1"/>
                <p:nvPr/>
              </p:nvSpPr>
              <p:spPr>
                <a:xfrm>
                  <a:off x="648747" y="191273"/>
                  <a:ext cx="1114617" cy="370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/>
                </a:lstStyle>
                <a:p>
                  <a:r>
                    <a:t>condition</a:t>
                  </a:r>
                </a:p>
              </p:txBody>
            </p:sp>
          </p:grpSp>
          <p:sp>
            <p:nvSpPr>
              <p:cNvPr id="233" name="直線單箭頭接點 12"/>
              <p:cNvSpPr/>
              <p:nvPr/>
            </p:nvSpPr>
            <p:spPr>
              <a:xfrm>
                <a:off x="1602559" y="1924009"/>
                <a:ext cx="1" cy="280183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  <a:tailEnd type="triangle" w="med" len="med"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4" name="直線單箭頭接點 13"/>
              <p:cNvSpPr/>
              <p:nvPr/>
            </p:nvSpPr>
            <p:spPr>
              <a:xfrm>
                <a:off x="1602559" y="2776257"/>
                <a:ext cx="1" cy="252078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  <a:tailEnd type="triangle" w="med" len="med"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5" name="直線單箭頭接點 14"/>
              <p:cNvSpPr/>
              <p:nvPr/>
            </p:nvSpPr>
            <p:spPr>
              <a:xfrm>
                <a:off x="2808614" y="1547316"/>
                <a:ext cx="696388" cy="1"/>
              </a:xfrm>
              <a:prstGeom prst="line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  <a:tailEnd type="triangle" w="med" len="med"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6" name="直線接點 15"/>
              <p:cNvSpPr/>
              <p:nvPr/>
            </p:nvSpPr>
            <p:spPr>
              <a:xfrm flipH="1">
                <a:off x="0" y="3314367"/>
                <a:ext cx="763564" cy="1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7" name="直線接點 16"/>
              <p:cNvSpPr/>
              <p:nvPr/>
            </p:nvSpPr>
            <p:spPr>
              <a:xfrm flipV="1">
                <a:off x="0" y="871344"/>
                <a:ext cx="1" cy="2443025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8" name="直線單箭頭接點 17"/>
              <p:cNvSpPr/>
              <p:nvPr/>
            </p:nvSpPr>
            <p:spPr>
              <a:xfrm>
                <a:off x="0" y="871343"/>
                <a:ext cx="1602560" cy="1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  <a:tailEnd type="triangle" w="med" len="med"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9" name="矩形 18"/>
              <p:cNvSpPr txBox="1"/>
              <p:nvPr/>
            </p:nvSpPr>
            <p:spPr>
              <a:xfrm>
                <a:off x="1925087" y="1888457"/>
                <a:ext cx="498052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r>
                  <a:t>true</a:t>
                </a:r>
              </a:p>
            </p:txBody>
          </p:sp>
          <p:sp>
            <p:nvSpPr>
              <p:cNvPr id="240" name="矩形 19"/>
              <p:cNvSpPr txBox="1"/>
              <p:nvPr/>
            </p:nvSpPr>
            <p:spPr>
              <a:xfrm>
                <a:off x="2853629" y="1170622"/>
                <a:ext cx="587014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r>
                  <a:t>false</a:t>
                </a:r>
              </a:p>
            </p:txBody>
          </p:sp>
        </p:grpSp>
        <p:grpSp>
          <p:nvGrpSpPr>
            <p:cNvPr id="244" name="矩形 6"/>
            <p:cNvGrpSpPr/>
            <p:nvPr/>
          </p:nvGrpSpPr>
          <p:grpSpPr>
            <a:xfrm>
              <a:off x="3506585" y="1196789"/>
              <a:ext cx="1677991" cy="650241"/>
              <a:chOff x="0" y="0"/>
              <a:chExt cx="1677990" cy="650240"/>
            </a:xfrm>
          </p:grpSpPr>
          <p:sp>
            <p:nvSpPr>
              <p:cNvPr id="242" name="矩形"/>
              <p:cNvSpPr/>
              <p:nvPr/>
            </p:nvSpPr>
            <p:spPr>
              <a:xfrm>
                <a:off x="0" y="39087"/>
                <a:ext cx="1677991" cy="57206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hueOff val="459407"/>
                      <a:satOff val="13339"/>
                      <a:lumOff val="43074"/>
                    </a:schemeClr>
                  </a:gs>
                  <a:gs pos="50000">
                    <a:srgbClr val="D8F2B7"/>
                  </a:gs>
                  <a:gs pos="97000">
                    <a:srgbClr val="CDF09E"/>
                  </a:gs>
                  <a:gs pos="100000">
                    <a:schemeClr val="accent4">
                      <a:hueOff val="411741"/>
                      <a:satOff val="24701"/>
                      <a:lumOff val="3333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9525" cap="flat">
                <a:solidFill>
                  <a:schemeClr val="accent4"/>
                </a:solidFill>
                <a:prstDash val="solid"/>
                <a:round/>
              </a:ln>
              <a:effectLst>
                <a:outerShdw blurRad="63500" dist="25400" dir="5400000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43" name="other statements"/>
              <p:cNvSpPr txBox="1"/>
              <p:nvPr/>
            </p:nvSpPr>
            <p:spPr>
              <a:xfrm>
                <a:off x="45719" y="0"/>
                <a:ext cx="1586552" cy="650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/>
                <a:r>
                  <a:t>other statements</a:t>
                </a:r>
              </a:p>
            </p:txBody>
          </p:sp>
        </p:grpSp>
      </p:grpSp>
      <p:sp>
        <p:nvSpPr>
          <p:cNvPr id="246" name="內容版面配置區 2"/>
          <p:cNvSpPr txBox="1"/>
          <p:nvPr/>
        </p:nvSpPr>
        <p:spPr>
          <a:xfrm>
            <a:off x="1317463" y="1719302"/>
            <a:ext cx="2456848" cy="2351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749808">
              <a:spcBef>
                <a:spcPts val="400"/>
              </a:spcBef>
              <a:defRPr sz="1640"/>
            </a:pPr>
            <a:r>
              <a:t>Set initial value of loop</a:t>
            </a:r>
            <a:endParaRPr sz="2378"/>
          </a:p>
          <a:p>
            <a:pPr defTabSz="749808">
              <a:spcBef>
                <a:spcPts val="400"/>
              </a:spcBef>
              <a:defRPr sz="1640"/>
            </a:pPr>
            <a:r>
              <a:t>while(condition)</a:t>
            </a:r>
            <a:endParaRPr sz="2378"/>
          </a:p>
          <a:p>
            <a:pPr defTabSz="749808">
              <a:spcBef>
                <a:spcPts val="400"/>
              </a:spcBef>
              <a:defRPr sz="1640"/>
            </a:pPr>
            <a:r>
              <a:t>{</a:t>
            </a:r>
            <a:endParaRPr sz="2378"/>
          </a:p>
          <a:p>
            <a:pPr defTabSz="749808">
              <a:spcBef>
                <a:spcPts val="400"/>
              </a:spcBef>
              <a:defRPr sz="1640"/>
            </a:pPr>
            <a:r>
              <a:t>   statement(s);</a:t>
            </a:r>
            <a:endParaRPr sz="2378"/>
          </a:p>
          <a:p>
            <a:pPr defTabSz="749808">
              <a:spcBef>
                <a:spcPts val="400"/>
              </a:spcBef>
              <a:defRPr sz="1640"/>
            </a:pPr>
            <a:r>
              <a:t>   increment;</a:t>
            </a:r>
            <a:endParaRPr sz="2378"/>
          </a:p>
          <a:p>
            <a:pPr defTabSz="749808">
              <a:spcBef>
                <a:spcPts val="400"/>
              </a:spcBef>
              <a:defRPr sz="1640"/>
            </a:pPr>
            <a:r>
              <a:t>}</a:t>
            </a:r>
            <a:endParaRPr sz="2378"/>
          </a:p>
        </p:txBody>
      </p:sp>
      <p:pic>
        <p:nvPicPr>
          <p:cNvPr id="247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rcRect t="22001" r="87405" b="60500"/>
          <a:stretch>
            <a:fillRect/>
          </a:stretch>
        </p:blipFill>
        <p:spPr>
          <a:xfrm>
            <a:off x="1278572" y="4130290"/>
            <a:ext cx="2891570" cy="2260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1124" y="4335406"/>
            <a:ext cx="2456847" cy="1660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夏至">
  <a:themeElements>
    <a:clrScheme name="夏至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00FF"/>
      </a:hlink>
      <a:folHlink>
        <a:srgbClr val="FF00FF"/>
      </a:folHlink>
    </a:clrScheme>
    <a:fontScheme name="夏至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夏至">
  <a:themeElements>
    <a:clrScheme name="夏至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00FF"/>
      </a:hlink>
      <a:folHlink>
        <a:srgbClr val="FF00FF"/>
      </a:folHlink>
    </a:clrScheme>
    <a:fontScheme name="夏至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693</Words>
  <Application>Microsoft Office PowerPoint</Application>
  <PresentationFormat>如螢幕大小 (4:3)</PresentationFormat>
  <Paragraphs>182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Gill Sans MT</vt:lpstr>
      <vt:lpstr>Times New Roman</vt:lpstr>
      <vt:lpstr>Wingdings 2</vt:lpstr>
      <vt:lpstr>夏至</vt:lpstr>
      <vt:lpstr>計算機概論實習</vt:lpstr>
      <vt:lpstr>for</vt:lpstr>
      <vt:lpstr>For loop </vt:lpstr>
      <vt:lpstr>Example</vt:lpstr>
      <vt:lpstr>Compound Assignment Operators</vt:lpstr>
      <vt:lpstr>Nested for Loop</vt:lpstr>
      <vt:lpstr>Nested for Loop</vt:lpstr>
      <vt:lpstr>while &amp; do while</vt:lpstr>
      <vt:lpstr>while</vt:lpstr>
      <vt:lpstr>Example</vt:lpstr>
      <vt:lpstr>do while</vt:lpstr>
      <vt:lpstr>break</vt:lpstr>
      <vt:lpstr>continue</vt:lpstr>
      <vt:lpstr>infinite loop</vt:lpstr>
      <vt:lpstr>Example</vt:lpstr>
      <vt:lpstr>GENERATE RANDOM NUMBER</vt:lpstr>
      <vt:lpstr>Generate random number</vt:lpstr>
      <vt:lpstr>Random number generator : rand() </vt:lpstr>
      <vt:lpstr>Example</vt:lpstr>
      <vt:lpstr>Exercise 1</vt:lpstr>
      <vt:lpstr>Exercise 2</vt:lpstr>
      <vt:lpstr>Exercise 3</vt:lpstr>
      <vt:lpstr>Exercise 4</vt:lpstr>
      <vt:lpstr>Exercise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計算機概論實習</dc:title>
  <cp:lastModifiedBy>user</cp:lastModifiedBy>
  <cp:revision>1</cp:revision>
  <dcterms:modified xsi:type="dcterms:W3CDTF">2020-10-05T08:47:40Z</dcterms:modified>
</cp:coreProperties>
</file>